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5" r:id="rId3"/>
    <p:sldId id="266" r:id="rId4"/>
    <p:sldId id="267" r:id="rId5"/>
    <p:sldId id="268" r:id="rId6"/>
    <p:sldId id="270" r:id="rId7"/>
    <p:sldId id="257" r:id="rId8"/>
    <p:sldId id="271" r:id="rId9"/>
    <p:sldId id="259" r:id="rId10"/>
    <p:sldId id="272" r:id="rId11"/>
    <p:sldId id="273" r:id="rId12"/>
    <p:sldId id="258" r:id="rId13"/>
    <p:sldId id="260" r:id="rId14"/>
    <p:sldId id="261" r:id="rId15"/>
    <p:sldId id="274" r:id="rId16"/>
    <p:sldId id="275" r:id="rId17"/>
    <p:sldId id="269" r:id="rId18"/>
    <p:sldId id="262" r:id="rId19"/>
    <p:sldId id="263" r:id="rId20"/>
    <p:sldId id="264" r:id="rId2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 snapToGrid="0">
      <p:cViewPr varScale="1">
        <p:scale>
          <a:sx n="73" d="100"/>
          <a:sy n="73" d="100"/>
        </p:scale>
        <p:origin x="24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DD23C-D842-4E71-AEEB-0E2A9589D6F8}" type="datetimeFigureOut">
              <a:rPr lang="ru-RU" smtClean="0"/>
              <a:t>26.03.2018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B42FD-4CCA-4A2A-BA7F-E16C8A91620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710914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DD23C-D842-4E71-AEEB-0E2A9589D6F8}" type="datetimeFigureOut">
              <a:rPr lang="ru-RU" smtClean="0"/>
              <a:t>26.03.2018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B42FD-4CCA-4A2A-BA7F-E16C8A91620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704444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DD23C-D842-4E71-AEEB-0E2A9589D6F8}" type="datetimeFigureOut">
              <a:rPr lang="ru-RU" smtClean="0"/>
              <a:t>26.03.2018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B42FD-4CCA-4A2A-BA7F-E16C8A91620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642961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DD23C-D842-4E71-AEEB-0E2A9589D6F8}" type="datetimeFigureOut">
              <a:rPr lang="ru-RU" smtClean="0"/>
              <a:t>26.03.2018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B42FD-4CCA-4A2A-BA7F-E16C8A91620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667104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DD23C-D842-4E71-AEEB-0E2A9589D6F8}" type="datetimeFigureOut">
              <a:rPr lang="ru-RU" smtClean="0"/>
              <a:t>26.03.2018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B42FD-4CCA-4A2A-BA7F-E16C8A91620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689781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DD23C-D842-4E71-AEEB-0E2A9589D6F8}" type="datetimeFigureOut">
              <a:rPr lang="ru-RU" smtClean="0"/>
              <a:t>26.03.2018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B42FD-4CCA-4A2A-BA7F-E16C8A91620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98294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DD23C-D842-4E71-AEEB-0E2A9589D6F8}" type="datetimeFigureOut">
              <a:rPr lang="ru-RU" smtClean="0"/>
              <a:t>26.03.2018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B42FD-4CCA-4A2A-BA7F-E16C8A91620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722115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DD23C-D842-4E71-AEEB-0E2A9589D6F8}" type="datetimeFigureOut">
              <a:rPr lang="ru-RU" smtClean="0"/>
              <a:t>26.03.2018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B42FD-4CCA-4A2A-BA7F-E16C8A91620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444424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DD23C-D842-4E71-AEEB-0E2A9589D6F8}" type="datetimeFigureOut">
              <a:rPr lang="ru-RU" smtClean="0"/>
              <a:t>26.03.2018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B42FD-4CCA-4A2A-BA7F-E16C8A91620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824886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DD23C-D842-4E71-AEEB-0E2A9589D6F8}" type="datetimeFigureOut">
              <a:rPr lang="ru-RU" smtClean="0"/>
              <a:t>26.03.2018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B42FD-4CCA-4A2A-BA7F-E16C8A91620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758725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DD23C-D842-4E71-AEEB-0E2A9589D6F8}" type="datetimeFigureOut">
              <a:rPr lang="ru-RU" smtClean="0"/>
              <a:t>26.03.2018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B42FD-4CCA-4A2A-BA7F-E16C8A91620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783745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6DD23C-D842-4E71-AEEB-0E2A9589D6F8}" type="datetimeFigureOut">
              <a:rPr lang="ru-RU" smtClean="0"/>
              <a:t>26.03.2018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7B42FD-4CCA-4A2A-BA7F-E16C8A91620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496372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142141" y="421353"/>
            <a:ext cx="10340110" cy="420687"/>
          </a:xfrm>
        </p:spPr>
        <p:txBody>
          <a:bodyPr>
            <a:noAutofit/>
          </a:bodyPr>
          <a:lstStyle/>
          <a:p>
            <a:pPr algn="l"/>
            <a:r>
              <a:rPr lang="ru-RU" sz="2800" b="1" dirty="0" smtClean="0">
                <a:solidFill>
                  <a:srgbClr val="00B0F0"/>
                </a:solidFill>
              </a:rPr>
              <a:t>Отвёртки</a:t>
            </a:r>
            <a:endParaRPr lang="ru-RU" sz="2800" b="1" dirty="0">
              <a:solidFill>
                <a:srgbClr val="00B0F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577491" y="1125049"/>
            <a:ext cx="79047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dirty="0" smtClean="0"/>
              <a:t>WIHA</a:t>
            </a:r>
            <a:r>
              <a:rPr lang="ru-RU" b="1" dirty="0" smtClean="0"/>
              <a:t> </a:t>
            </a:r>
            <a:r>
              <a:rPr lang="en-US" b="1" dirty="0" smtClean="0"/>
              <a:t>Wood</a:t>
            </a:r>
            <a:r>
              <a:rPr lang="ru-RU" dirty="0" smtClean="0"/>
              <a:t> – это классическая компоновка инструмента, который выполняет возложенные функции монтажа. Инструмент имеет как шлицевую, так и крестовую часть наконечника.</a:t>
            </a:r>
          </a:p>
          <a:p>
            <a:pPr algn="just"/>
            <a:r>
              <a:rPr lang="ru-RU" dirty="0" smtClean="0"/>
              <a:t>Артикул: </a:t>
            </a:r>
            <a:r>
              <a:rPr lang="en-US" dirty="0" smtClean="0"/>
              <a:t>00147</a:t>
            </a:r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281" y="1125049"/>
            <a:ext cx="1878107" cy="1485634"/>
          </a:xfrm>
          <a:prstGeom prst="rect">
            <a:avLst/>
          </a:prstGeom>
        </p:spPr>
      </p:pic>
      <p:sp>
        <p:nvSpPr>
          <p:cNvPr id="7" name="Прямоугольник 6"/>
          <p:cNvSpPr/>
          <p:nvPr/>
        </p:nvSpPr>
        <p:spPr>
          <a:xfrm>
            <a:off x="3577491" y="3229871"/>
            <a:ext cx="817908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t"/>
            <a:r>
              <a:rPr lang="ru-RU" b="1" dirty="0">
                <a:solidFill>
                  <a:srgbClr val="000000"/>
                </a:solidFill>
                <a:latin typeface="Arial" panose="020B0604020202020204" pitchFamily="34" charset="0"/>
              </a:rPr>
              <a:t>WIHA </a:t>
            </a:r>
            <a:r>
              <a:rPr lang="ru-RU" b="1" dirty="0" err="1">
                <a:solidFill>
                  <a:srgbClr val="000000"/>
                </a:solidFill>
                <a:latin typeface="Arial" panose="020B0604020202020204" pitchFamily="34" charset="0"/>
              </a:rPr>
              <a:t>SoftFinish</a:t>
            </a:r>
            <a:r>
              <a:rPr lang="ru-RU" dirty="0">
                <a:solidFill>
                  <a:srgbClr val="000000"/>
                </a:solidFill>
                <a:latin typeface="Arial" panose="020B0604020202020204" pitchFamily="34" charset="0"/>
              </a:rPr>
              <a:t> - </a:t>
            </a:r>
            <a:r>
              <a:rPr lang="ru-RU" dirty="0">
                <a:solidFill>
                  <a:srgbClr val="000000"/>
                </a:solidFill>
              </a:rPr>
              <a:t>это эргономичные отвертки, обеспечивающие передачу высоких крутящих моментов при работе в сухой и обычной среде</a:t>
            </a:r>
            <a:r>
              <a:rPr lang="ru-RU" dirty="0" smtClean="0">
                <a:solidFill>
                  <a:srgbClr val="000000"/>
                </a:solidFill>
              </a:rPr>
              <a:t>. </a:t>
            </a:r>
            <a:endParaRPr lang="en-US" dirty="0" smtClean="0">
              <a:solidFill>
                <a:srgbClr val="000000"/>
              </a:solidFill>
            </a:endParaRPr>
          </a:p>
          <a:p>
            <a:pPr algn="just" fontAlgn="t"/>
            <a:r>
              <a:rPr lang="ru-RU" b="1" dirty="0" smtClean="0"/>
              <a:t>Покрытие </a:t>
            </a:r>
            <a:r>
              <a:rPr lang="ru-RU" b="1" dirty="0"/>
              <a:t>рукоятки </a:t>
            </a:r>
            <a:r>
              <a:rPr lang="ru-RU" dirty="0" smtClean="0"/>
              <a:t>изготовлено </a:t>
            </a:r>
            <a:r>
              <a:rPr lang="ru-RU" dirty="0"/>
              <a:t>из специального мягкого материала. Удобная рукоятка без заусенцев и кромок предотвращает появление мозолей и мест нажима.</a:t>
            </a:r>
          </a:p>
          <a:p>
            <a:pPr algn="just" fontAlgn="t"/>
            <a:r>
              <a:rPr lang="ru-RU" dirty="0" smtClean="0"/>
              <a:t>Жало инструмента изготовлено </a:t>
            </a:r>
            <a:r>
              <a:rPr lang="ru-RU" dirty="0"/>
              <a:t>из хром-ванадий-молибденовой стали.</a:t>
            </a:r>
          </a:p>
          <a:p>
            <a:pPr algn="just" fontAlgn="t"/>
            <a:r>
              <a:rPr lang="ru-RU" dirty="0"/>
              <a:t>Вариант рукоятки </a:t>
            </a:r>
            <a:r>
              <a:rPr lang="ru-RU" b="1" dirty="0" err="1"/>
              <a:t>SoftFinish</a:t>
            </a:r>
            <a:r>
              <a:rPr lang="ru-RU" dirty="0"/>
              <a:t> со стальным набалдашником и сквозным жалом позволяет откручивать сильно зажатые винты при помощи удара </a:t>
            </a:r>
            <a:r>
              <a:rPr lang="ru-RU" dirty="0" smtClean="0"/>
              <a:t>молотком.</a:t>
            </a:r>
          </a:p>
          <a:p>
            <a:pPr algn="just" fontAlgn="t"/>
            <a:r>
              <a:rPr lang="ru-RU" dirty="0" smtClean="0"/>
              <a:t>Артикул: 2148</a:t>
            </a:r>
            <a:endParaRPr lang="ru-RU" dirty="0"/>
          </a:p>
          <a:p>
            <a:endParaRPr lang="ru-RU" dirty="0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281" y="3229871"/>
            <a:ext cx="1907144" cy="1584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9680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4349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000" b="1" dirty="0" smtClean="0">
                <a:solidFill>
                  <a:srgbClr val="00B0F0"/>
                </a:solidFill>
              </a:rPr>
              <a:t>Биты</a:t>
            </a:r>
            <a:endParaRPr lang="ru-RU" sz="2000" b="1" dirty="0">
              <a:solidFill>
                <a:srgbClr val="00B0F0"/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623" y="1156810"/>
            <a:ext cx="1748368" cy="30653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33900" y="757400"/>
            <a:ext cx="48109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Бита ZOT 50 мм с зоной </a:t>
            </a:r>
            <a:r>
              <a:rPr lang="ru-RU" dirty="0" smtClean="0"/>
              <a:t>скручивания</a:t>
            </a:r>
          </a:p>
          <a:p>
            <a:r>
              <a:rPr lang="en-US" dirty="0"/>
              <a:t>PH2 50</a:t>
            </a:r>
            <a:endParaRPr lang="ru-RU" dirty="0" smtClean="0"/>
          </a:p>
          <a:p>
            <a:r>
              <a:rPr lang="ru-RU" dirty="0" smtClean="0"/>
              <a:t>Артикул: </a:t>
            </a:r>
            <a:r>
              <a:rPr lang="ru-RU" dirty="0"/>
              <a:t>04697</a:t>
            </a: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388" y="1992097"/>
            <a:ext cx="1712838" cy="1446299"/>
          </a:xfrm>
          <a:prstGeom prst="rect">
            <a:avLst/>
          </a:prstGeom>
        </p:spPr>
      </p:pic>
      <p:sp>
        <p:nvSpPr>
          <p:cNvPr id="8" name="Прямоугольник 7"/>
          <p:cNvSpPr/>
          <p:nvPr/>
        </p:nvSpPr>
        <p:spPr>
          <a:xfrm>
            <a:off x="4502727" y="2204773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>
                <a:latin typeface="HelveticaNeueLTPro-Bd"/>
              </a:rPr>
              <a:t>Сферическая головка TORX® </a:t>
            </a:r>
            <a:r>
              <a:rPr lang="ru-RU" dirty="0" smtClean="0">
                <a:latin typeface="HelveticaNeueLTPro-Bd"/>
              </a:rPr>
              <a:t>¼,10 шт. (</a:t>
            </a:r>
            <a:r>
              <a:rPr lang="en-US" dirty="0"/>
              <a:t>2 x T10 / 2 x T15 / 2 x T20 / 2 x T25 / 2 x </a:t>
            </a:r>
            <a:r>
              <a:rPr lang="en-US" dirty="0" smtClean="0"/>
              <a:t>T30</a:t>
            </a:r>
            <a:r>
              <a:rPr lang="ru-RU" dirty="0" smtClean="0"/>
              <a:t>)</a:t>
            </a:r>
            <a:endParaRPr lang="ru-RU" dirty="0" smtClean="0">
              <a:latin typeface="HelveticaNeueLTPro-Bd"/>
            </a:endParaRPr>
          </a:p>
          <a:p>
            <a:r>
              <a:rPr lang="ru-RU" dirty="0" smtClean="0">
                <a:latin typeface="HelveticaNeueLTPro-Bd"/>
              </a:rPr>
              <a:t>Артикул: </a:t>
            </a:r>
            <a:r>
              <a:rPr lang="ru-RU" dirty="0"/>
              <a:t>32804</a:t>
            </a: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7928" y="3967151"/>
            <a:ext cx="960580" cy="68060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502727" y="3923072"/>
            <a:ext cx="59920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Ударная головка </a:t>
            </a:r>
            <a:r>
              <a:rPr lang="en-US" dirty="0" err="1" smtClean="0"/>
              <a:t>Wiha</a:t>
            </a:r>
            <a:r>
              <a:rPr lang="en-US" dirty="0" smtClean="0"/>
              <a:t> </a:t>
            </a:r>
            <a:r>
              <a:rPr lang="ru-RU" dirty="0" smtClean="0"/>
              <a:t>¼ </a:t>
            </a:r>
            <a:r>
              <a:rPr lang="en-US" dirty="0" smtClean="0"/>
              <a:t>“</a:t>
            </a:r>
            <a:r>
              <a:rPr lang="ru-RU" dirty="0" smtClean="0"/>
              <a:t> квадрат на ¼ 6-ти </a:t>
            </a:r>
            <a:r>
              <a:rPr lang="ru-RU" dirty="0" err="1" smtClean="0"/>
              <a:t>гранник</a:t>
            </a:r>
            <a:endParaRPr lang="ru-RU" dirty="0"/>
          </a:p>
          <a:p>
            <a:r>
              <a:rPr lang="ru-RU" dirty="0"/>
              <a:t>четырёхгранник, форма G 6,3 + G 10 + G 12,5</a:t>
            </a:r>
            <a:endParaRPr lang="ru-RU" dirty="0" smtClean="0"/>
          </a:p>
          <a:p>
            <a:r>
              <a:rPr lang="ru-RU" dirty="0" smtClean="0"/>
              <a:t>Артикул: </a:t>
            </a:r>
            <a:r>
              <a:rPr lang="ru-RU" dirty="0"/>
              <a:t>01924</a:t>
            </a:r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6044" y="5412857"/>
            <a:ext cx="1164348" cy="590735"/>
          </a:xfrm>
          <a:prstGeom prst="rect">
            <a:avLst/>
          </a:prstGeom>
        </p:spPr>
      </p:pic>
      <p:sp>
        <p:nvSpPr>
          <p:cNvPr id="13" name="Прямоугольник 12"/>
          <p:cNvSpPr/>
          <p:nvPr/>
        </p:nvSpPr>
        <p:spPr>
          <a:xfrm>
            <a:off x="4620275" y="3321278"/>
            <a:ext cx="2951449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800" dirty="0">
                <a:solidFill>
                  <a:srgbClr val="FFFFFF"/>
                </a:solidFill>
                <a:latin typeface="HelveticaNeueLTPro-Bd"/>
              </a:rPr>
              <a:t>Соединительный элемент с быстросменным держателем</a:t>
            </a:r>
            <a:endParaRPr lang="ru-RU" dirty="0"/>
          </a:p>
        </p:txBody>
      </p:sp>
      <p:sp>
        <p:nvSpPr>
          <p:cNvPr id="14" name="TextBox 13"/>
          <p:cNvSpPr txBox="1"/>
          <p:nvPr/>
        </p:nvSpPr>
        <p:spPr>
          <a:xfrm>
            <a:off x="4533900" y="5232752"/>
            <a:ext cx="66363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Соединительный элемент с быстросменным </a:t>
            </a:r>
            <a:r>
              <a:rPr lang="ru-RU" dirty="0" smtClean="0"/>
              <a:t>держателем.</a:t>
            </a:r>
          </a:p>
          <a:p>
            <a:r>
              <a:rPr lang="ru-RU" dirty="0"/>
              <a:t>Наружный шестигранник, наружный</a:t>
            </a:r>
          </a:p>
          <a:p>
            <a:r>
              <a:rPr lang="ru-RU" dirty="0"/>
              <a:t>четырёхгранник, форма </a:t>
            </a:r>
            <a:r>
              <a:rPr lang="en-US" dirty="0"/>
              <a:t>G </a:t>
            </a:r>
            <a:r>
              <a:rPr lang="en-US" dirty="0" smtClean="0"/>
              <a:t>12,5</a:t>
            </a:r>
            <a:r>
              <a:rPr lang="ru-RU" dirty="0" smtClean="0"/>
              <a:t>, </a:t>
            </a:r>
            <a:r>
              <a:rPr lang="ru-RU" dirty="0"/>
              <a:t>1/4 1/2 </a:t>
            </a:r>
            <a:r>
              <a:rPr lang="en-US" dirty="0" smtClean="0"/>
              <a:t>L</a:t>
            </a:r>
            <a:r>
              <a:rPr lang="ru-RU" dirty="0" smtClean="0"/>
              <a:t>50</a:t>
            </a:r>
          </a:p>
          <a:p>
            <a:r>
              <a:rPr lang="ru-RU" dirty="0" smtClean="0"/>
              <a:t>Артикул: </a:t>
            </a:r>
            <a:r>
              <a:rPr lang="ru-RU" dirty="0"/>
              <a:t>01930</a:t>
            </a:r>
          </a:p>
        </p:txBody>
      </p:sp>
    </p:spTree>
    <p:extLst>
      <p:ext uri="{BB962C8B-B14F-4D97-AF65-F5344CB8AC3E}">
        <p14:creationId xmlns:p14="http://schemas.microsoft.com/office/powerpoint/2010/main" val="11060122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661" y="1194955"/>
            <a:ext cx="1791705" cy="1207510"/>
          </a:xfrm>
          <a:prstGeom prst="rect">
            <a:avLst/>
          </a:prstGeom>
        </p:spPr>
      </p:pic>
      <p:sp>
        <p:nvSpPr>
          <p:cNvPr id="5" name="Заголовок 1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515600" cy="26872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000" b="1" dirty="0" smtClean="0">
                <a:solidFill>
                  <a:srgbClr val="00B0F0"/>
                </a:solidFill>
              </a:rPr>
              <a:t>Сверло-биты</a:t>
            </a:r>
            <a:endParaRPr lang="ru-RU" sz="2000" b="1" dirty="0">
              <a:solidFill>
                <a:srgbClr val="00B0F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069772" y="2752705"/>
            <a:ext cx="75888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Спиральное сверло-бита</a:t>
            </a:r>
            <a:r>
              <a:rPr lang="en-US" dirty="0" smtClean="0"/>
              <a:t> WIHA</a:t>
            </a:r>
            <a:r>
              <a:rPr lang="ru-RU" dirty="0" smtClean="0"/>
              <a:t> </a:t>
            </a:r>
            <a:r>
              <a:rPr lang="ru-RU" dirty="0"/>
              <a:t>по дереву форма С 6,3 3 х 70 мм WIHA </a:t>
            </a:r>
            <a:r>
              <a:rPr lang="ru-RU" dirty="0" smtClean="0"/>
              <a:t>27873</a:t>
            </a:r>
            <a:r>
              <a:rPr lang="en-US" dirty="0"/>
              <a:t>.</a:t>
            </a:r>
            <a:endParaRPr lang="ru-RU" dirty="0" smtClean="0"/>
          </a:p>
          <a:p>
            <a:r>
              <a:rPr lang="ru-RU" dirty="0" smtClean="0"/>
              <a:t>Артикул: </a:t>
            </a:r>
            <a:r>
              <a:rPr lang="ru-RU" dirty="0"/>
              <a:t>27873</a:t>
            </a:r>
          </a:p>
          <a:p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390959" y="3221179"/>
            <a:ext cx="2663970" cy="26337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125190" y="1152379"/>
            <a:ext cx="70242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Универсальное сверло-бита по</a:t>
            </a:r>
            <a:r>
              <a:rPr lang="en-US" dirty="0" smtClean="0"/>
              <a:t> </a:t>
            </a:r>
            <a:r>
              <a:rPr lang="ru-RU" dirty="0" smtClean="0"/>
              <a:t>бетону Е 6,3 10 Х 120 мм </a:t>
            </a:r>
            <a:r>
              <a:rPr lang="en-US" dirty="0" smtClean="0"/>
              <a:t>WIHA</a:t>
            </a:r>
          </a:p>
          <a:p>
            <a:r>
              <a:rPr lang="ru-RU" dirty="0" smtClean="0"/>
              <a:t>Артикул:</a:t>
            </a:r>
            <a:r>
              <a:rPr lang="ru-RU" dirty="0"/>
              <a:t> </a:t>
            </a:r>
            <a:r>
              <a:rPr lang="ru-RU" dirty="0" smtClean="0"/>
              <a:t>27882</a:t>
            </a:r>
            <a:endParaRPr lang="ru-RU" dirty="0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882" y="4303272"/>
            <a:ext cx="2305047" cy="41433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125190" y="4187274"/>
            <a:ext cx="68268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Комбинированный метчик-бита  форма С 6,3 М10 Х 65 мм </a:t>
            </a:r>
            <a:r>
              <a:rPr lang="en-US" dirty="0"/>
              <a:t>WIHA</a:t>
            </a:r>
          </a:p>
          <a:p>
            <a:r>
              <a:rPr lang="ru-RU" dirty="0"/>
              <a:t>Артикул: </a:t>
            </a:r>
            <a:r>
              <a:rPr lang="ru-RU" dirty="0" smtClean="0"/>
              <a:t>27963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638650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248024" y="1181100"/>
            <a:ext cx="8067675" cy="4924425"/>
          </a:xfrm>
        </p:spPr>
        <p:txBody>
          <a:bodyPr>
            <a:normAutofit fontScale="92500" lnSpcReduction="10000"/>
          </a:bodyPr>
          <a:lstStyle/>
          <a:p>
            <a:r>
              <a:rPr lang="ru-RU" sz="1600" b="1" dirty="0"/>
              <a:t>Шарнирно-</a:t>
            </a:r>
            <a:r>
              <a:rPr lang="ru-RU" sz="1600" b="1" dirty="0" err="1"/>
              <a:t>губцевый</a:t>
            </a:r>
            <a:r>
              <a:rPr lang="ru-RU" sz="1600" b="1" dirty="0"/>
              <a:t> инструмент </a:t>
            </a:r>
            <a:r>
              <a:rPr lang="ru-RU" sz="1600" b="1" dirty="0" err="1"/>
              <a:t>Wiha</a:t>
            </a:r>
            <a:r>
              <a:rPr lang="ru-RU" sz="1600" dirty="0"/>
              <a:t> - качественный и эргономичный инструмент, ориентированный на потребности пользователя. </a:t>
            </a:r>
            <a:endParaRPr lang="ru-RU" sz="1600" dirty="0" smtClean="0"/>
          </a:p>
          <a:p>
            <a:endParaRPr lang="ru-RU" sz="1600" dirty="0"/>
          </a:p>
          <a:p>
            <a:pPr fontAlgn="t"/>
            <a:r>
              <a:rPr lang="ru-RU" sz="1600" b="1" dirty="0" err="1"/>
              <a:t>Wiha</a:t>
            </a:r>
            <a:r>
              <a:rPr lang="ru-RU" sz="1600" b="1" dirty="0"/>
              <a:t> </a:t>
            </a:r>
            <a:r>
              <a:rPr lang="ru-RU" sz="1600" b="1" dirty="0" err="1"/>
              <a:t>Inomic</a:t>
            </a:r>
            <a:r>
              <a:rPr lang="ru-RU" sz="1600" dirty="0"/>
              <a:t> - инструмент с улучшенной формой с ручкой под углом </a:t>
            </a:r>
            <a:r>
              <a:rPr lang="ru-RU" sz="1600" b="1" dirty="0"/>
              <a:t>23°</a:t>
            </a:r>
            <a:r>
              <a:rPr lang="ru-RU" sz="1600" dirty="0"/>
              <a:t>, щадящей суставы, сухожилия и мышцы. Предотвращает неудобное положение руки.</a:t>
            </a:r>
          </a:p>
          <a:p>
            <a:pPr fontAlgn="t"/>
            <a:r>
              <a:rPr lang="ru-RU" sz="1600" b="1" dirty="0" err="1"/>
              <a:t>Wiha</a:t>
            </a:r>
            <a:r>
              <a:rPr lang="ru-RU" sz="1600" b="1" dirty="0"/>
              <a:t> </a:t>
            </a:r>
            <a:r>
              <a:rPr lang="ru-RU" sz="1600" b="1" dirty="0" err="1"/>
              <a:t>Professional</a:t>
            </a:r>
            <a:r>
              <a:rPr lang="ru-RU" sz="1600" b="1" dirty="0"/>
              <a:t>/(</a:t>
            </a:r>
            <a:r>
              <a:rPr lang="ru-RU" sz="1600" b="1" dirty="0" err="1"/>
              <a:t>Industrial</a:t>
            </a:r>
            <a:r>
              <a:rPr lang="ru-RU" sz="1600" b="1" dirty="0"/>
              <a:t>)</a:t>
            </a:r>
            <a:r>
              <a:rPr lang="ru-RU" sz="1600" dirty="0"/>
              <a:t> - инструмент с надежным захватом. Точно закрывающиеся хромированные/(полированные) резцы с индукционной закалкой.</a:t>
            </a:r>
          </a:p>
          <a:p>
            <a:pPr fontAlgn="t"/>
            <a:r>
              <a:rPr lang="ru-RU" sz="1600" b="1" dirty="0" err="1"/>
              <a:t>Wiha</a:t>
            </a:r>
            <a:r>
              <a:rPr lang="ru-RU" sz="1600" b="1" dirty="0"/>
              <a:t> </a:t>
            </a:r>
            <a:r>
              <a:rPr lang="ru-RU" sz="1600" b="1" dirty="0" err="1"/>
              <a:t>Electronic</a:t>
            </a:r>
            <a:r>
              <a:rPr lang="ru-RU" sz="1600" dirty="0"/>
              <a:t> - инструмент используется для точных работ. Головка с матовым </a:t>
            </a:r>
            <a:r>
              <a:rPr lang="ru-RU" sz="1600" dirty="0" err="1"/>
              <a:t>фосфатированием</a:t>
            </a:r>
            <a:r>
              <a:rPr lang="ru-RU" sz="1600" dirty="0"/>
              <a:t>, накладной точный шарнир. Прецизионные режущие кромки.</a:t>
            </a:r>
          </a:p>
          <a:p>
            <a:pPr fontAlgn="t"/>
            <a:r>
              <a:rPr lang="ru-RU" sz="1600" b="1" dirty="0" err="1"/>
              <a:t>Wiha</a:t>
            </a:r>
            <a:r>
              <a:rPr lang="ru-RU" sz="1600" b="1" dirty="0"/>
              <a:t> </a:t>
            </a:r>
            <a:r>
              <a:rPr lang="ru-RU" sz="1600" b="1" dirty="0" err="1"/>
              <a:t>Classic</a:t>
            </a:r>
            <a:r>
              <a:rPr lang="ru-RU" sz="1600" dirty="0"/>
              <a:t> - инструмент с противоскользящим и стойким к воздействию масел и растворителей покрытием ручек</a:t>
            </a:r>
          </a:p>
          <a:p>
            <a:pPr fontAlgn="t"/>
            <a:r>
              <a:rPr lang="ru-RU" sz="1600" dirty="0"/>
              <a:t>Функция</a:t>
            </a:r>
            <a:r>
              <a:rPr lang="ru-RU" sz="1600" b="1" dirty="0"/>
              <a:t> </a:t>
            </a:r>
            <a:r>
              <a:rPr lang="ru-RU" sz="1600" b="1" dirty="0" err="1"/>
              <a:t>Wiha</a:t>
            </a:r>
            <a:r>
              <a:rPr lang="ru-RU" sz="1600" b="1" dirty="0"/>
              <a:t> </a:t>
            </a:r>
            <a:r>
              <a:rPr lang="ru-RU" sz="1600" b="1" dirty="0" err="1"/>
              <a:t>DynamicJoint</a:t>
            </a:r>
            <a:r>
              <a:rPr lang="ru-RU" sz="1600" dirty="0"/>
              <a:t> - улучшенная форма конструкции шарнира с экономией прилагаемого усилия, необходимого на отрезание - до </a:t>
            </a:r>
            <a:r>
              <a:rPr lang="ru-RU" sz="1600" b="1" dirty="0"/>
              <a:t>40</a:t>
            </a:r>
            <a:r>
              <a:rPr lang="ru-RU" sz="1600" dirty="0"/>
              <a:t>%. </a:t>
            </a:r>
          </a:p>
          <a:p>
            <a:pPr fontAlgn="t"/>
            <a:r>
              <a:rPr lang="ru-RU" sz="1600" dirty="0"/>
              <a:t>Функция</a:t>
            </a:r>
            <a:r>
              <a:rPr lang="ru-RU" sz="1600" b="1" dirty="0"/>
              <a:t> </a:t>
            </a:r>
            <a:r>
              <a:rPr lang="ru-RU" sz="1600" b="1" dirty="0" err="1"/>
              <a:t>Wiha</a:t>
            </a:r>
            <a:r>
              <a:rPr lang="ru-RU" sz="1600" b="1" dirty="0"/>
              <a:t> </a:t>
            </a:r>
            <a:r>
              <a:rPr lang="ru-RU" sz="1600" b="1" dirty="0" err="1"/>
              <a:t>OptiGrip</a:t>
            </a:r>
            <a:r>
              <a:rPr lang="ru-RU" sz="1600" dirty="0"/>
              <a:t> - оптимальное удержание благодаря трехточечному зажатию, защищающему от </a:t>
            </a:r>
            <a:r>
              <a:rPr lang="ru-RU" sz="1600" dirty="0" smtClean="0"/>
              <a:t>проворачивания </a:t>
            </a:r>
            <a:r>
              <a:rPr lang="ru-RU" sz="1600" dirty="0"/>
              <a:t>или выскальзывания детали.</a:t>
            </a:r>
          </a:p>
          <a:p>
            <a:pPr fontAlgn="t"/>
            <a:r>
              <a:rPr lang="ru-RU" sz="1600" dirty="0"/>
              <a:t>Функция </a:t>
            </a:r>
            <a:r>
              <a:rPr lang="ru-RU" sz="1600" b="1" dirty="0" err="1"/>
              <a:t>Wiha</a:t>
            </a:r>
            <a:r>
              <a:rPr lang="ru-RU" sz="1600" b="1" dirty="0"/>
              <a:t> </a:t>
            </a:r>
            <a:r>
              <a:rPr lang="ru-RU" sz="1600" b="1" dirty="0" err="1"/>
              <a:t>BiCut</a:t>
            </a:r>
            <a:r>
              <a:rPr lang="ru-RU" sz="1600" dirty="0"/>
              <a:t> - сила нажатием кнопки. Удвоенное усилие отрезания для чрезвычайно твердых материалов.</a:t>
            </a:r>
          </a:p>
          <a:p>
            <a:pPr fontAlgn="t"/>
            <a:r>
              <a:rPr lang="ru-RU" sz="1600" dirty="0"/>
              <a:t>Функция </a:t>
            </a:r>
            <a:r>
              <a:rPr lang="ru-RU" sz="1600" b="1" dirty="0" err="1"/>
              <a:t>Wiha</a:t>
            </a:r>
            <a:r>
              <a:rPr lang="ru-RU" sz="1600" b="1" dirty="0"/>
              <a:t> </a:t>
            </a:r>
            <a:r>
              <a:rPr lang="ru-RU" sz="1600" b="1" dirty="0" err="1"/>
              <a:t>MagicTips</a:t>
            </a:r>
            <a:r>
              <a:rPr lang="ru-RU" sz="1600" dirty="0"/>
              <a:t> - специальный фиксатор против отскакивания стопорных колец делает съемники стопорных колец максимально эффективными. </a:t>
            </a:r>
          </a:p>
          <a:p>
            <a:endParaRPr lang="ru-RU" sz="1600" dirty="0"/>
          </a:p>
        </p:txBody>
      </p:sp>
      <p:sp>
        <p:nvSpPr>
          <p:cNvPr id="5" name="Заголовок 1"/>
          <p:cNvSpPr txBox="1">
            <a:spLocks/>
          </p:cNvSpPr>
          <p:nvPr/>
        </p:nvSpPr>
        <p:spPr>
          <a:xfrm>
            <a:off x="994020" y="505357"/>
            <a:ext cx="9144000" cy="4206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000" dirty="0" smtClean="0">
                <a:solidFill>
                  <a:srgbClr val="00B0F0"/>
                </a:solidFill>
              </a:rPr>
              <a:t>Шарнирно-</a:t>
            </a:r>
            <a:r>
              <a:rPr lang="ru-RU" sz="2000" dirty="0" err="1" smtClean="0">
                <a:solidFill>
                  <a:srgbClr val="00B0F0"/>
                </a:solidFill>
              </a:rPr>
              <a:t>Губцевый</a:t>
            </a:r>
            <a:r>
              <a:rPr lang="ru-RU" sz="2000" dirty="0" smtClean="0">
                <a:solidFill>
                  <a:srgbClr val="00B0F0"/>
                </a:solidFill>
              </a:rPr>
              <a:t> инструмент</a:t>
            </a:r>
            <a:endParaRPr lang="ru-RU" sz="2000" dirty="0">
              <a:solidFill>
                <a:srgbClr val="00B0F0"/>
              </a:solidFill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771" y="3702825"/>
            <a:ext cx="2294010" cy="1617319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7912" y="1148966"/>
            <a:ext cx="1930990" cy="1165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315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Объект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70895182"/>
              </p:ext>
            </p:extLst>
          </p:nvPr>
        </p:nvGraphicFramePr>
        <p:xfrm>
          <a:off x="3948112" y="1138237"/>
          <a:ext cx="7634288" cy="4572000"/>
        </p:xfrm>
        <a:graphic>
          <a:graphicData uri="http://schemas.openxmlformats.org/drawingml/2006/table">
            <a:tbl>
              <a:tblPr/>
              <a:tblGrid>
                <a:gridCol w="7634288"/>
              </a:tblGrid>
              <a:tr h="3538538">
                <a:tc>
                  <a:txBody>
                    <a:bodyPr/>
                    <a:lstStyle/>
                    <a:p>
                      <a:pPr fontAlgn="t"/>
                      <a:r>
                        <a:rPr lang="ru-RU" sz="1400" b="1" dirty="0">
                          <a:effectLst/>
                          <a:latin typeface="inherit"/>
                        </a:rPr>
                        <a:t>Молотки WIHA</a:t>
                      </a:r>
                      <a:r>
                        <a:rPr lang="ru-RU" sz="1400" dirty="0">
                          <a:effectLst/>
                          <a:latin typeface="inherit"/>
                        </a:rPr>
                        <a:t> - это превосходный инструмент, обеспечивающий оптимальную передачу силы удара и гарантирующий безопасность и комфорт при работе</a:t>
                      </a:r>
                      <a:r>
                        <a:rPr lang="ru-RU" sz="1400" dirty="0" smtClean="0">
                          <a:effectLst/>
                          <a:latin typeface="inherit"/>
                        </a:rPr>
                        <a:t>.</a:t>
                      </a:r>
                    </a:p>
                    <a:p>
                      <a:pPr fontAlgn="t"/>
                      <a:endParaRPr lang="ru-RU" sz="1400" dirty="0" smtClean="0">
                        <a:effectLst/>
                        <a:latin typeface="inherit"/>
                      </a:endParaRPr>
                    </a:p>
                    <a:p>
                      <a:pPr fontAlgn="t"/>
                      <a:r>
                        <a:rPr lang="ru-RU" sz="1400" b="1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Молоток </a:t>
                      </a:r>
                      <a:r>
                        <a:rPr lang="ru-RU" sz="1400" b="1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Wiha</a:t>
                      </a:r>
                      <a:r>
                        <a:rPr lang="ru-RU" sz="1400" b="1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ru-RU" sz="1400" b="1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Safety</a:t>
                      </a:r>
                      <a:r>
                        <a:rPr lang="ru-RU" sz="14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- максимально безопасный для использования молоток. Все детали крепятся с помощью болта и стопорной гайки и дополнительно геометрически сцепляются друг с другом при помощи канавок и ребер.</a:t>
                      </a:r>
                      <a:br>
                        <a:rPr lang="ru-RU" sz="14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ru-RU" sz="1400" b="1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Рукоятка</a:t>
                      </a:r>
                      <a:r>
                        <a:rPr lang="ru-RU" sz="14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молотка изготовлена из высокопрочной древесины </a:t>
                      </a:r>
                      <a:r>
                        <a:rPr lang="ru-RU" sz="14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кария</a:t>
                      </a:r>
                      <a:r>
                        <a:rPr lang="ru-RU" sz="14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br>
                        <a:rPr lang="ru-RU" sz="14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ru-RU" sz="14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С помощью молотка можно осуществлять как </a:t>
                      </a:r>
                      <a:r>
                        <a:rPr lang="ru-RU" sz="1400" b="1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дозированные </a:t>
                      </a:r>
                      <a:r>
                        <a:rPr lang="ru-RU" sz="14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отдельные удары по чувствительным материалам, так и </a:t>
                      </a:r>
                      <a:r>
                        <a:rPr lang="ru-RU" sz="1400" b="1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сильные</a:t>
                      </a:r>
                      <a:r>
                        <a:rPr lang="ru-RU" sz="14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удары во время литья или в тяжелой промышленности.</a:t>
                      </a:r>
                    </a:p>
                    <a:p>
                      <a:pPr fontAlgn="t"/>
                      <a:r>
                        <a:rPr lang="ru-RU" sz="1400" b="1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Молоток без отдачи </a:t>
                      </a:r>
                      <a:r>
                        <a:rPr lang="ru-RU" sz="1400" b="1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Wiha</a:t>
                      </a:r>
                      <a:r>
                        <a:rPr lang="ru-RU" sz="14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- молоток со специальным металлическим наполнением внутри головки для устранения отдачи в ходе работы.</a:t>
                      </a:r>
                      <a:br>
                        <a:rPr lang="ru-RU" sz="14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ru-RU" sz="1400" b="1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Увеличенная</a:t>
                      </a:r>
                      <a:r>
                        <a:rPr lang="ru-RU" sz="14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примерно на </a:t>
                      </a:r>
                      <a:r>
                        <a:rPr lang="ru-RU" sz="1400" b="1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25</a:t>
                      </a:r>
                      <a:r>
                        <a:rPr lang="ru-RU" sz="14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% масса головки молотка обеспечивает приложение дополнительной силы.</a:t>
                      </a:r>
                      <a:br>
                        <a:rPr lang="ru-RU" sz="14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ru-RU" sz="14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Интенсивные удары не повреждают чувствительные поверхности и кромки.</a:t>
                      </a:r>
                      <a:br>
                        <a:rPr lang="ru-RU" sz="14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ru-RU" sz="14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По выбору с деревянной рукояткой из </a:t>
                      </a:r>
                      <a:r>
                        <a:rPr lang="ru-RU" sz="14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кария</a:t>
                      </a:r>
                      <a:r>
                        <a:rPr lang="ru-RU" sz="14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или трубчатой стальной рукояткой.</a:t>
                      </a:r>
                    </a:p>
                    <a:p>
                      <a:pPr fontAlgn="t"/>
                      <a:r>
                        <a:rPr lang="ru-RU" sz="1400" b="1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Сменные головки</a:t>
                      </a:r>
                      <a:r>
                        <a:rPr lang="ru-RU" sz="14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различной твердости для всех случаев применения.</a:t>
                      </a:r>
                    </a:p>
                    <a:p>
                      <a:pPr fontAlgn="t"/>
                      <a:r>
                        <a:rPr lang="ru-RU" sz="1400" b="1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Четырехгранные головки </a:t>
                      </a:r>
                      <a:r>
                        <a:rPr lang="ru-RU" sz="1400" b="1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Wiha</a:t>
                      </a:r>
                      <a:r>
                        <a:rPr lang="ru-RU" sz="14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имеют на </a:t>
                      </a:r>
                      <a:r>
                        <a:rPr lang="ru-RU" sz="1400" b="1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27</a:t>
                      </a:r>
                      <a:r>
                        <a:rPr lang="ru-RU" sz="14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% большую площадь, чем круглые при одинаковых диаметрах. Благодаря этому обеспечивается безупречная работа с углами и кромками.</a:t>
                      </a:r>
                    </a:p>
                    <a:p>
                      <a:pPr fontAlgn="t"/>
                      <a:endParaRPr lang="ru-RU" sz="1400" b="0" i="0" kern="12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t"/>
                      <a:r>
                        <a:rPr lang="ru-RU" sz="1400" dirty="0" smtClean="0">
                          <a:effectLst/>
                          <a:latin typeface="inherit"/>
                        </a:rPr>
                        <a:t>Артикул: 26601</a:t>
                      </a:r>
                      <a:endParaRPr lang="ru-RU" sz="1400" dirty="0">
                        <a:effectLst/>
                        <a:latin typeface="inherit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6" name="Заголовок 1"/>
          <p:cNvSpPr txBox="1">
            <a:spLocks/>
          </p:cNvSpPr>
          <p:nvPr/>
        </p:nvSpPr>
        <p:spPr>
          <a:xfrm>
            <a:off x="994020" y="505357"/>
            <a:ext cx="9144000" cy="4206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000" dirty="0" smtClean="0">
                <a:solidFill>
                  <a:srgbClr val="00B0F0"/>
                </a:solidFill>
              </a:rPr>
              <a:t>Шарнирно-</a:t>
            </a:r>
            <a:r>
              <a:rPr lang="ru-RU" sz="2000" dirty="0" err="1" smtClean="0">
                <a:solidFill>
                  <a:srgbClr val="00B0F0"/>
                </a:solidFill>
              </a:rPr>
              <a:t>Губцевый</a:t>
            </a:r>
            <a:r>
              <a:rPr lang="ru-RU" sz="2000" dirty="0" smtClean="0">
                <a:solidFill>
                  <a:srgbClr val="00B0F0"/>
                </a:solidFill>
              </a:rPr>
              <a:t> инструмент</a:t>
            </a:r>
            <a:endParaRPr lang="ru-RU" sz="2000" dirty="0">
              <a:solidFill>
                <a:srgbClr val="00B0F0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38237"/>
            <a:ext cx="1979698" cy="198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7906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4020" y="1153923"/>
            <a:ext cx="2062163" cy="2094896"/>
          </a:xfrm>
          <a:prstGeom prst="rect">
            <a:avLst/>
          </a:prstGeom>
        </p:spPr>
      </p:pic>
      <p:sp>
        <p:nvSpPr>
          <p:cNvPr id="6" name="Заголовок 1"/>
          <p:cNvSpPr txBox="1">
            <a:spLocks/>
          </p:cNvSpPr>
          <p:nvPr/>
        </p:nvSpPr>
        <p:spPr>
          <a:xfrm>
            <a:off x="994020" y="505357"/>
            <a:ext cx="9144000" cy="4206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000" dirty="0" smtClean="0">
                <a:solidFill>
                  <a:srgbClr val="00B0F0"/>
                </a:solidFill>
              </a:rPr>
              <a:t>Измерительный инструмент</a:t>
            </a:r>
            <a:endParaRPr lang="ru-RU" sz="2000" dirty="0">
              <a:solidFill>
                <a:srgbClr val="00B0F0"/>
              </a:solidFill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4210050" y="1153923"/>
            <a:ext cx="7543800" cy="50475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b="1" i="0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Измерительные инструменты WIHA</a:t>
            </a:r>
            <a:r>
              <a:rPr lang="ru-RU" sz="1400" b="0" i="0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- практичные и удобные в обращении инструменты, устойчивые к разного рода физическим воздействиям и обладающие повышенным сроком службы. </a:t>
            </a:r>
          </a:p>
          <a:p>
            <a:endParaRPr lang="ru-RU" sz="14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fontAlgn="t"/>
            <a:r>
              <a:rPr lang="ru-RU" sz="1400" b="1" dirty="0"/>
              <a:t>Штангенциркули </a:t>
            </a:r>
            <a:r>
              <a:rPr lang="ru-RU" sz="1400" b="1" dirty="0" err="1"/>
              <a:t>Wiha</a:t>
            </a:r>
            <a:r>
              <a:rPr lang="ru-RU" sz="1400" dirty="0"/>
              <a:t> - инструменты с высокой жесткостью, за счет армирования стекловолокном (</a:t>
            </a:r>
            <a:r>
              <a:rPr lang="ru-RU" sz="1400" b="1" dirty="0"/>
              <a:t>50%</a:t>
            </a:r>
            <a:r>
              <a:rPr lang="ru-RU" sz="1400" dirty="0"/>
              <a:t> содержания).</a:t>
            </a:r>
            <a:br>
              <a:rPr lang="ru-RU" sz="1400" dirty="0"/>
            </a:br>
            <a:r>
              <a:rPr lang="ru-RU" sz="1400" b="1" dirty="0"/>
              <a:t>Прецизионные. </a:t>
            </a:r>
            <a:r>
              <a:rPr lang="ru-RU" sz="1400" dirty="0"/>
              <a:t>Равномерное дозирование усилия зажима измерительных губок. </a:t>
            </a:r>
            <a:br>
              <a:rPr lang="ru-RU" sz="1400" dirty="0"/>
            </a:br>
            <a:r>
              <a:rPr lang="ru-RU" sz="1400" b="1" dirty="0"/>
              <a:t>Высокотехнологичный материал. </a:t>
            </a:r>
            <a:r>
              <a:rPr lang="ru-RU" sz="1400" dirty="0"/>
              <a:t>Не </a:t>
            </a:r>
            <a:r>
              <a:rPr lang="ru-RU" sz="1400" dirty="0" err="1" smtClean="0"/>
              <a:t>кородирует</a:t>
            </a:r>
            <a:r>
              <a:rPr lang="ru-RU" sz="1400" dirty="0"/>
              <a:t>, не намагничивается, почти не проводит тепло. Электрически изолированный и устойчивый к воздействию химикатов, с термостойкой измерительной поверхностью.</a:t>
            </a:r>
          </a:p>
          <a:p>
            <a:pPr fontAlgn="t"/>
            <a:r>
              <a:rPr lang="ru-RU" sz="1400" b="1" dirty="0" err="1"/>
              <a:t>Штангециркули</a:t>
            </a:r>
            <a:r>
              <a:rPr lang="ru-RU" sz="1400" b="1" dirty="0"/>
              <a:t> </a:t>
            </a:r>
            <a:r>
              <a:rPr lang="ru-RU" sz="1400" b="1" dirty="0" err="1"/>
              <a:t>Wiha</a:t>
            </a:r>
            <a:r>
              <a:rPr lang="ru-RU" sz="1400" b="1" dirty="0"/>
              <a:t> ESD </a:t>
            </a:r>
            <a:r>
              <a:rPr lang="ru-RU" sz="1400" b="1" dirty="0" err="1"/>
              <a:t>dialMax</a:t>
            </a:r>
            <a:r>
              <a:rPr lang="ru-RU" sz="1400" dirty="0"/>
              <a:t> - инструменты с защитой от электростатического заряда.</a:t>
            </a:r>
          </a:p>
          <a:p>
            <a:pPr fontAlgn="t"/>
            <a:r>
              <a:rPr lang="ru-RU" sz="1400" b="1" dirty="0" err="1"/>
              <a:t>Wiha</a:t>
            </a:r>
            <a:r>
              <a:rPr lang="ru-RU" sz="1400" b="1" dirty="0"/>
              <a:t> </a:t>
            </a:r>
            <a:r>
              <a:rPr lang="ru-RU" sz="1400" b="1" dirty="0" err="1"/>
              <a:t>Longlife</a:t>
            </a:r>
            <a:r>
              <a:rPr lang="ru-RU" sz="1400" b="1" dirty="0"/>
              <a:t> </a:t>
            </a:r>
            <a:r>
              <a:rPr lang="ru-RU" sz="1400" b="1" dirty="0" err="1"/>
              <a:t>Plus</a:t>
            </a:r>
            <a:r>
              <a:rPr lang="ru-RU" sz="1400" b="1" dirty="0"/>
              <a:t> </a:t>
            </a:r>
            <a:r>
              <a:rPr lang="ru-RU" sz="1400" b="1" dirty="0" err="1"/>
              <a:t>Composite</a:t>
            </a:r>
            <a:r>
              <a:rPr lang="ru-RU" sz="1400" dirty="0"/>
              <a:t> - складные метры из бука с продольно направленным стекловолокном, повышающим жесткость. </a:t>
            </a:r>
            <a:endParaRPr lang="ru-RU" sz="1400" dirty="0" smtClean="0"/>
          </a:p>
          <a:p>
            <a:pPr fontAlgn="t"/>
            <a:r>
              <a:rPr lang="ru-RU" sz="1400" b="1" dirty="0" smtClean="0"/>
              <a:t>Точность</a:t>
            </a:r>
            <a:r>
              <a:rPr lang="ru-RU" sz="1400" dirty="0"/>
              <a:t> класса II. </a:t>
            </a:r>
            <a:r>
              <a:rPr lang="ru-RU" sz="1400" b="1" dirty="0"/>
              <a:t>Износостойкие шарниры.</a:t>
            </a:r>
            <a:r>
              <a:rPr lang="ru-RU" sz="1400" dirty="0"/>
              <a:t> </a:t>
            </a:r>
            <a:r>
              <a:rPr lang="ru-RU" sz="1400" dirty="0" err="1"/>
              <a:t>Нетеряемые</a:t>
            </a:r>
            <a:r>
              <a:rPr lang="ru-RU" sz="1400" dirty="0"/>
              <a:t> металлические </a:t>
            </a:r>
            <a:r>
              <a:rPr lang="ru-RU" sz="1400" b="1" dirty="0"/>
              <a:t>наконечники</a:t>
            </a:r>
            <a:r>
              <a:rPr lang="ru-RU" sz="1400" dirty="0"/>
              <a:t>.</a:t>
            </a:r>
          </a:p>
          <a:p>
            <a:pPr fontAlgn="t"/>
            <a:r>
              <a:rPr lang="ru-RU" sz="1400" b="1" dirty="0"/>
              <a:t>Складные метры </a:t>
            </a:r>
            <a:r>
              <a:rPr lang="ru-RU" sz="1400" b="1" dirty="0" err="1"/>
              <a:t>Wiha</a:t>
            </a:r>
            <a:r>
              <a:rPr lang="ru-RU" sz="1400" dirty="0"/>
              <a:t>, армированные стекловолокном - инструменты с соответствием CE для всех метров </a:t>
            </a:r>
            <a:r>
              <a:rPr lang="ru-RU" sz="1400" dirty="0" smtClean="0"/>
              <a:t>со </a:t>
            </a:r>
            <a:r>
              <a:rPr lang="ru-RU" sz="1400" dirty="0"/>
              <a:t>швейцарской точностью.</a:t>
            </a:r>
            <a:br>
              <a:rPr lang="ru-RU" sz="1400" dirty="0"/>
            </a:br>
            <a:r>
              <a:rPr lang="ru-RU" sz="1400" b="1" dirty="0" err="1"/>
              <a:t>Wiha</a:t>
            </a:r>
            <a:r>
              <a:rPr lang="ru-RU" sz="1400" b="1" dirty="0"/>
              <a:t> </a:t>
            </a:r>
            <a:r>
              <a:rPr lang="ru-RU" sz="1400" b="1" dirty="0" err="1"/>
              <a:t>Longlife</a:t>
            </a:r>
            <a:r>
              <a:rPr lang="ru-RU" sz="1400" dirty="0"/>
              <a:t> - стойкие к воздействию химикатов, моющиеся.</a:t>
            </a:r>
            <a:br>
              <a:rPr lang="ru-RU" sz="1400" dirty="0"/>
            </a:br>
            <a:r>
              <a:rPr lang="ru-RU" sz="1400" b="1" dirty="0" err="1"/>
              <a:t>Wiha</a:t>
            </a:r>
            <a:r>
              <a:rPr lang="ru-RU" sz="1400" b="1" dirty="0"/>
              <a:t> </a:t>
            </a:r>
            <a:r>
              <a:rPr lang="ru-RU" sz="1400" b="1" dirty="0" err="1"/>
              <a:t>Longlife</a:t>
            </a:r>
            <a:r>
              <a:rPr lang="ru-RU" sz="1400" b="1" dirty="0"/>
              <a:t> </a:t>
            </a:r>
            <a:r>
              <a:rPr lang="ru-RU" sz="1400" b="1" dirty="0" err="1"/>
              <a:t>Plus</a:t>
            </a:r>
            <a:r>
              <a:rPr lang="ru-RU" sz="1400" dirty="0"/>
              <a:t> - износостойкие, с красными шарнирами для лучшей читаемости, металлическими концами и обратной шкалой.</a:t>
            </a:r>
            <a:br>
              <a:rPr lang="ru-RU" sz="1400" dirty="0"/>
            </a:br>
            <a:r>
              <a:rPr lang="ru-RU" sz="1400" b="1" dirty="0" err="1"/>
              <a:t>Wiha</a:t>
            </a:r>
            <a:r>
              <a:rPr lang="ru-RU" sz="1400" b="1" dirty="0"/>
              <a:t> </a:t>
            </a:r>
            <a:r>
              <a:rPr lang="ru-RU" sz="1400" b="1" dirty="0" err="1"/>
              <a:t>Longlife</a:t>
            </a:r>
            <a:r>
              <a:rPr lang="ru-RU" sz="1400" b="1" dirty="0"/>
              <a:t> </a:t>
            </a:r>
            <a:r>
              <a:rPr lang="ru-RU" sz="1400" b="1" dirty="0" err="1"/>
              <a:t>in</a:t>
            </a:r>
            <a:r>
              <a:rPr lang="ru-RU" sz="1400" b="1" dirty="0"/>
              <a:t> </a:t>
            </a:r>
            <a:r>
              <a:rPr lang="ru-RU" sz="1400" b="1" dirty="0" err="1"/>
              <a:t>One</a:t>
            </a:r>
            <a:r>
              <a:rPr lang="ru-RU" sz="1400" dirty="0"/>
              <a:t> – с функцией измерения угла и измерения глубины</a:t>
            </a:r>
            <a:r>
              <a:rPr lang="ru-RU" sz="1400" dirty="0" smtClean="0"/>
              <a:t>.</a:t>
            </a:r>
          </a:p>
          <a:p>
            <a:pPr fontAlgn="t"/>
            <a:endParaRPr lang="ru-RU" sz="1400" dirty="0"/>
          </a:p>
          <a:p>
            <a:pPr fontAlgn="t"/>
            <a:r>
              <a:rPr lang="ru-RU" sz="1400" dirty="0" smtClean="0"/>
              <a:t>Артикул: 31439</a:t>
            </a:r>
            <a:endParaRPr lang="ru-RU" sz="1400" dirty="0"/>
          </a:p>
          <a:p>
            <a:endParaRPr lang="ru-RU" sz="1400" dirty="0"/>
          </a:p>
        </p:txBody>
      </p:sp>
    </p:spTree>
    <p:extLst>
      <p:ext uri="{BB962C8B-B14F-4D97-AF65-F5344CB8AC3E}">
        <p14:creationId xmlns:p14="http://schemas.microsoft.com/office/powerpoint/2010/main" val="4611601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51704"/>
            <a:ext cx="2242952" cy="1225694"/>
          </a:xfrm>
          <a:prstGeom prst="rect">
            <a:avLst/>
          </a:prstGeom>
        </p:spPr>
      </p:pic>
      <p:sp>
        <p:nvSpPr>
          <p:cNvPr id="5" name="Заголовок 1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515600" cy="37263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000" b="1" dirty="0" smtClean="0">
                <a:solidFill>
                  <a:srgbClr val="00B0F0"/>
                </a:solidFill>
              </a:rPr>
              <a:t>Складные метры</a:t>
            </a:r>
            <a:endParaRPr lang="ru-RU" sz="2000" b="1" dirty="0">
              <a:solidFill>
                <a:srgbClr val="00B0F0"/>
              </a:solidFill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5136572" y="1286221"/>
            <a:ext cx="6480464" cy="26161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t"/>
            <a:r>
              <a:rPr lang="ru-RU" sz="1600" dirty="0"/>
              <a:t>Складной метр </a:t>
            </a:r>
            <a:r>
              <a:rPr lang="en-US" sz="1600" b="1" dirty="0" err="1"/>
              <a:t>Longlife</a:t>
            </a:r>
            <a:r>
              <a:rPr lang="en-US" sz="1600" b="1" dirty="0"/>
              <a:t> Plus Composite </a:t>
            </a:r>
            <a:r>
              <a:rPr lang="en-US" sz="1600" dirty="0"/>
              <a:t>2 </a:t>
            </a:r>
            <a:r>
              <a:rPr lang="ru-RU" sz="1600" dirty="0"/>
              <a:t>м метрический 10 звеньев </a:t>
            </a:r>
            <a:r>
              <a:rPr lang="en-US" sz="1600" b="1" dirty="0"/>
              <a:t>WIHA </a:t>
            </a:r>
          </a:p>
          <a:p>
            <a:pPr fontAlgn="t"/>
            <a:endParaRPr lang="ru-RU" sz="1600" dirty="0" smtClean="0">
              <a:solidFill>
                <a:srgbClr val="000000"/>
              </a:solidFill>
              <a:latin typeface="PTSans"/>
            </a:endParaRPr>
          </a:p>
          <a:p>
            <a:pPr fontAlgn="t"/>
            <a:r>
              <a:rPr lang="ru-RU" sz="1600" dirty="0" smtClean="0">
                <a:solidFill>
                  <a:srgbClr val="000000"/>
                </a:solidFill>
                <a:latin typeface="PTSans"/>
              </a:rPr>
              <a:t>Длина</a:t>
            </a:r>
            <a:r>
              <a:rPr lang="ru-RU" sz="1600" dirty="0">
                <a:solidFill>
                  <a:srgbClr val="000000"/>
                </a:solidFill>
                <a:latin typeface="PTSans"/>
              </a:rPr>
              <a:t>: </a:t>
            </a:r>
            <a:r>
              <a:rPr lang="ru-RU" sz="1600" b="1" dirty="0">
                <a:solidFill>
                  <a:srgbClr val="000000"/>
                </a:solidFill>
                <a:latin typeface="inherit"/>
              </a:rPr>
              <a:t>2 </a:t>
            </a:r>
            <a:r>
              <a:rPr lang="ru-RU" sz="1600" dirty="0">
                <a:solidFill>
                  <a:srgbClr val="000000"/>
                </a:solidFill>
                <a:latin typeface="PTSans"/>
              </a:rPr>
              <a:t>м.</a:t>
            </a:r>
          </a:p>
          <a:p>
            <a:pPr fontAlgn="t"/>
            <a:r>
              <a:rPr lang="ru-RU" sz="1600" dirty="0">
                <a:solidFill>
                  <a:srgbClr val="000000"/>
                </a:solidFill>
                <a:latin typeface="PTSans"/>
              </a:rPr>
              <a:t>Четкая фиксация всех звеньев под углом 90° и 180°</a:t>
            </a:r>
          </a:p>
          <a:p>
            <a:pPr fontAlgn="t"/>
            <a:r>
              <a:rPr lang="ru-RU" sz="1600" dirty="0">
                <a:solidFill>
                  <a:srgbClr val="000000"/>
                </a:solidFill>
                <a:latin typeface="PTSans"/>
              </a:rPr>
              <a:t>Серый/белый</a:t>
            </a:r>
          </a:p>
          <a:p>
            <a:pPr fontAlgn="t"/>
            <a:r>
              <a:rPr lang="ru-RU" sz="1600" dirty="0">
                <a:solidFill>
                  <a:srgbClr val="000000"/>
                </a:solidFill>
                <a:latin typeface="PTSans"/>
              </a:rPr>
              <a:t>Не разбухает при контакте с водой </a:t>
            </a:r>
          </a:p>
          <a:p>
            <a:pPr fontAlgn="t"/>
            <a:r>
              <a:rPr lang="ru-RU" sz="1600" dirty="0">
                <a:solidFill>
                  <a:srgbClr val="000000"/>
                </a:solidFill>
                <a:latin typeface="PTSans"/>
              </a:rPr>
              <a:t>Стойкий к воздействию </a:t>
            </a:r>
            <a:r>
              <a:rPr lang="ru-RU" sz="1600" dirty="0" smtClean="0">
                <a:solidFill>
                  <a:srgbClr val="000000"/>
                </a:solidFill>
                <a:latin typeface="PTSans"/>
              </a:rPr>
              <a:t>химикатов</a:t>
            </a:r>
          </a:p>
          <a:p>
            <a:pPr fontAlgn="t"/>
            <a:endParaRPr lang="ru-RU" sz="1600" b="0" i="0" dirty="0">
              <a:solidFill>
                <a:srgbClr val="000000"/>
              </a:solidFill>
              <a:effectLst/>
              <a:latin typeface="PTSans"/>
            </a:endParaRPr>
          </a:p>
          <a:p>
            <a:pPr fontAlgn="t"/>
            <a:r>
              <a:rPr lang="ru-RU" sz="1600" dirty="0" smtClean="0">
                <a:solidFill>
                  <a:srgbClr val="000000"/>
                </a:solidFill>
                <a:latin typeface="PTSans"/>
              </a:rPr>
              <a:t>Артикул: 37309</a:t>
            </a:r>
            <a:endParaRPr lang="ru-RU" sz="1600" b="0" i="0" dirty="0">
              <a:solidFill>
                <a:srgbClr val="000000"/>
              </a:solidFill>
              <a:effectLst/>
              <a:latin typeface="PTSans"/>
            </a:endParaRPr>
          </a:p>
        </p:txBody>
      </p:sp>
    </p:spTree>
    <p:extLst>
      <p:ext uri="{BB962C8B-B14F-4D97-AF65-F5344CB8AC3E}">
        <p14:creationId xmlns:p14="http://schemas.microsoft.com/office/powerpoint/2010/main" val="35426716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515600" cy="37945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000" b="1" dirty="0" smtClean="0">
                <a:solidFill>
                  <a:srgbClr val="00B0F0"/>
                </a:solidFill>
              </a:rPr>
              <a:t>Уровни</a:t>
            </a:r>
            <a:endParaRPr lang="ru-RU" sz="2000" b="1" dirty="0">
              <a:solidFill>
                <a:srgbClr val="00B0F0"/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828" y="2572811"/>
            <a:ext cx="2690949" cy="469261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5085805" y="1417716"/>
            <a:ext cx="6096000" cy="4801314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t"/>
            <a:r>
              <a:rPr lang="ru-RU" dirty="0">
                <a:solidFill>
                  <a:srgbClr val="000000"/>
                </a:solidFill>
                <a:latin typeface="Arial" panose="020B0604020202020204" pitchFamily="34" charset="0"/>
              </a:rPr>
              <a:t>Уровень электрика </a:t>
            </a:r>
            <a:r>
              <a:rPr lang="ru-RU" b="1" dirty="0" err="1">
                <a:solidFill>
                  <a:srgbClr val="000000"/>
                </a:solidFill>
                <a:latin typeface="inherit"/>
              </a:rPr>
              <a:t>Electrician's</a:t>
            </a:r>
            <a:r>
              <a:rPr lang="ru-RU" b="1" dirty="0">
                <a:solidFill>
                  <a:srgbClr val="000000"/>
                </a:solidFill>
                <a:latin typeface="inherit"/>
              </a:rPr>
              <a:t> </a:t>
            </a:r>
            <a:r>
              <a:rPr lang="ru-RU" b="1" dirty="0" err="1">
                <a:solidFill>
                  <a:srgbClr val="000000"/>
                </a:solidFill>
                <a:latin typeface="inherit"/>
              </a:rPr>
              <a:t>spirit</a:t>
            </a:r>
            <a:r>
              <a:rPr lang="ru-RU" b="1" dirty="0">
                <a:solidFill>
                  <a:srgbClr val="000000"/>
                </a:solidFill>
                <a:latin typeface="inherit"/>
              </a:rPr>
              <a:t> </a:t>
            </a:r>
            <a:r>
              <a:rPr lang="ru-RU" b="1" dirty="0" err="1">
                <a:solidFill>
                  <a:srgbClr val="000000"/>
                </a:solidFill>
                <a:latin typeface="inherit"/>
              </a:rPr>
              <a:t>level</a:t>
            </a:r>
            <a:r>
              <a:rPr lang="ru-RU" dirty="0">
                <a:solidFill>
                  <a:srgbClr val="000000"/>
                </a:solidFill>
                <a:latin typeface="Arial" panose="020B0604020202020204" pitchFamily="34" charset="0"/>
              </a:rPr>
              <a:t> 40 см.</a:t>
            </a:r>
          </a:p>
          <a:p>
            <a:pPr fontAlgn="t"/>
            <a:r>
              <a:rPr lang="ru-RU" b="1" dirty="0">
                <a:solidFill>
                  <a:srgbClr val="000000"/>
                </a:solidFill>
                <a:latin typeface="inherit"/>
              </a:rPr>
              <a:t>Материал:</a:t>
            </a:r>
            <a:r>
              <a:rPr lang="ru-RU" dirty="0">
                <a:solidFill>
                  <a:srgbClr val="000000"/>
                </a:solidFill>
                <a:latin typeface="PTSans"/>
              </a:rPr>
              <a:t> прямоугольный профиль из легкого металла, противоскользящие защитные накладки с обратной стороны, порошковое покрытие, пластиковые заглушки.</a:t>
            </a:r>
          </a:p>
          <a:p>
            <a:pPr fontAlgn="t"/>
            <a:r>
              <a:rPr lang="ru-RU" b="1" dirty="0">
                <a:solidFill>
                  <a:srgbClr val="000000"/>
                </a:solidFill>
                <a:latin typeface="inherit"/>
              </a:rPr>
              <a:t>Ампулы:</a:t>
            </a:r>
            <a:r>
              <a:rPr lang="ru-RU" dirty="0">
                <a:solidFill>
                  <a:srgbClr val="000000"/>
                </a:solidFill>
                <a:latin typeface="PTSans"/>
              </a:rPr>
              <a:t> 1 вертикальная, 1 горизонтальная, легко читаемые.</a:t>
            </a:r>
          </a:p>
          <a:p>
            <a:pPr fontAlgn="t"/>
            <a:r>
              <a:rPr lang="ru-RU" b="1" dirty="0">
                <a:solidFill>
                  <a:srgbClr val="000000"/>
                </a:solidFill>
                <a:latin typeface="inherit"/>
              </a:rPr>
              <a:t>Деление:</a:t>
            </a:r>
            <a:r>
              <a:rPr lang="ru-RU" dirty="0">
                <a:solidFill>
                  <a:srgbClr val="000000"/>
                </a:solidFill>
                <a:latin typeface="PTSans"/>
              </a:rPr>
              <a:t> 2 напечатанные метрические шкалы (на лицевой и верхней части), спец. разметка под врезку </a:t>
            </a:r>
            <a:r>
              <a:rPr lang="ru-RU" dirty="0" err="1">
                <a:solidFill>
                  <a:srgbClr val="000000"/>
                </a:solidFill>
                <a:latin typeface="PTSans"/>
              </a:rPr>
              <a:t>подрозетников</a:t>
            </a:r>
            <a:r>
              <a:rPr lang="ru-RU" dirty="0">
                <a:solidFill>
                  <a:srgbClr val="000000"/>
                </a:solidFill>
                <a:latin typeface="PTSans"/>
              </a:rPr>
              <a:t> с шагом 71 мм.</a:t>
            </a:r>
          </a:p>
          <a:p>
            <a:pPr fontAlgn="t"/>
            <a:r>
              <a:rPr lang="ru-RU" b="1" dirty="0">
                <a:solidFill>
                  <a:srgbClr val="000000"/>
                </a:solidFill>
                <a:latin typeface="inherit"/>
              </a:rPr>
              <a:t>Точность:</a:t>
            </a:r>
            <a:r>
              <a:rPr lang="ru-RU" dirty="0">
                <a:solidFill>
                  <a:srgbClr val="000000"/>
                </a:solidFill>
                <a:latin typeface="PTSans"/>
              </a:rPr>
              <a:t> в нормальном положении ±0,50 мм/м, в перевернутом ±0,75 мм/м.</a:t>
            </a:r>
          </a:p>
          <a:p>
            <a:pPr fontAlgn="t"/>
            <a:r>
              <a:rPr lang="ru-RU" b="1" dirty="0">
                <a:solidFill>
                  <a:srgbClr val="000000"/>
                </a:solidFill>
                <a:latin typeface="inherit"/>
              </a:rPr>
              <a:t>Особенности:</a:t>
            </a:r>
            <a:r>
              <a:rPr lang="ru-RU" dirty="0">
                <a:solidFill>
                  <a:srgbClr val="000000"/>
                </a:solidFill>
                <a:latin typeface="PTSans"/>
              </a:rPr>
              <a:t> 4 подвижных ползунка для точной разметки под врезку </a:t>
            </a:r>
            <a:r>
              <a:rPr lang="ru-RU" dirty="0" err="1">
                <a:solidFill>
                  <a:srgbClr val="000000"/>
                </a:solidFill>
                <a:latin typeface="PTSans"/>
              </a:rPr>
              <a:t>подрозетников</a:t>
            </a:r>
            <a:r>
              <a:rPr lang="ru-RU" dirty="0" smtClean="0">
                <a:solidFill>
                  <a:srgbClr val="000000"/>
                </a:solidFill>
                <a:latin typeface="PTSans"/>
              </a:rPr>
              <a:t>.</a:t>
            </a:r>
          </a:p>
          <a:p>
            <a:pPr fontAlgn="t"/>
            <a:endParaRPr lang="ru-RU" b="0" i="0" dirty="0">
              <a:solidFill>
                <a:srgbClr val="000000"/>
              </a:solidFill>
              <a:effectLst/>
              <a:latin typeface="PTSans"/>
            </a:endParaRPr>
          </a:p>
          <a:p>
            <a:pPr fontAlgn="t"/>
            <a:r>
              <a:rPr lang="ru-RU" dirty="0" smtClean="0">
                <a:solidFill>
                  <a:srgbClr val="000000"/>
                </a:solidFill>
                <a:latin typeface="PTSans"/>
              </a:rPr>
              <a:t>Артикул: </a:t>
            </a:r>
            <a:r>
              <a:rPr lang="ru-RU" dirty="0"/>
              <a:t>42074</a:t>
            </a:r>
          </a:p>
          <a:p>
            <a:pPr fontAlgn="t"/>
            <a:endParaRPr lang="ru-RU" b="0" i="0" dirty="0">
              <a:solidFill>
                <a:srgbClr val="000000"/>
              </a:solidFill>
              <a:effectLst/>
              <a:latin typeface="PTSans"/>
            </a:endParaRPr>
          </a:p>
        </p:txBody>
      </p:sp>
    </p:spTree>
    <p:extLst>
      <p:ext uri="{BB962C8B-B14F-4D97-AF65-F5344CB8AC3E}">
        <p14:creationId xmlns:p14="http://schemas.microsoft.com/office/powerpoint/2010/main" val="26142297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8755" y="1392382"/>
            <a:ext cx="1370508" cy="1209168"/>
          </a:xfrm>
          <a:prstGeom prst="rect">
            <a:avLst/>
          </a:prstGeom>
        </p:spPr>
      </p:pic>
      <p:graphicFrame>
        <p:nvGraphicFramePr>
          <p:cNvPr id="5" name="Таблица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2797537"/>
              </p:ext>
            </p:extLst>
          </p:nvPr>
        </p:nvGraphicFramePr>
        <p:xfrm>
          <a:off x="4335607" y="1503319"/>
          <a:ext cx="5619750" cy="2011680"/>
        </p:xfrm>
        <a:graphic>
          <a:graphicData uri="http://schemas.openxmlformats.org/drawingml/2006/table">
            <a:tbl>
              <a:tblPr/>
              <a:tblGrid>
                <a:gridCol w="5619750"/>
              </a:tblGrid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ru-RU" b="1" dirty="0">
                          <a:effectLst/>
                          <a:latin typeface="inherit"/>
                        </a:rPr>
                        <a:t>Пинцеты</a:t>
                      </a:r>
                      <a:r>
                        <a:rPr lang="ru-RU" dirty="0">
                          <a:effectLst/>
                          <a:latin typeface="inherit"/>
                        </a:rPr>
                        <a:t> </a:t>
                      </a:r>
                      <a:r>
                        <a:rPr lang="ru-RU" b="1" dirty="0" err="1">
                          <a:effectLst/>
                          <a:latin typeface="inherit"/>
                        </a:rPr>
                        <a:t>Wiha</a:t>
                      </a:r>
                      <a:r>
                        <a:rPr lang="ru-RU" b="1" dirty="0">
                          <a:effectLst/>
                          <a:latin typeface="inherit"/>
                        </a:rPr>
                        <a:t> </a:t>
                      </a:r>
                      <a:r>
                        <a:rPr lang="ru-RU" b="1" dirty="0" err="1">
                          <a:effectLst/>
                          <a:latin typeface="inherit"/>
                        </a:rPr>
                        <a:t>Professional</a:t>
                      </a:r>
                      <a:r>
                        <a:rPr lang="ru-RU" b="1" dirty="0">
                          <a:effectLst/>
                          <a:latin typeface="inherit"/>
                        </a:rPr>
                        <a:t> ESD</a:t>
                      </a:r>
                      <a:r>
                        <a:rPr lang="ru-RU" dirty="0">
                          <a:effectLst/>
                          <a:latin typeface="inherit"/>
                        </a:rPr>
                        <a:t> - это невероятно эффективный инструмент для точных и одновременно аккуратных работ с электронными деталями. Оптимальный выбор для специалистов по электронике</a:t>
                      </a:r>
                      <a:r>
                        <a:rPr lang="ru-RU" dirty="0" smtClean="0">
                          <a:effectLst/>
                          <a:latin typeface="inherit"/>
                        </a:rPr>
                        <a:t>.</a:t>
                      </a:r>
                    </a:p>
                    <a:p>
                      <a:pPr fontAlgn="t"/>
                      <a:endParaRPr lang="ru-RU" dirty="0" smtClean="0">
                        <a:effectLst/>
                        <a:latin typeface="inherit"/>
                      </a:endParaRPr>
                    </a:p>
                    <a:p>
                      <a:pPr fontAlgn="t"/>
                      <a:r>
                        <a:rPr lang="ru-RU" dirty="0" smtClean="0">
                          <a:effectLst/>
                          <a:latin typeface="inherit"/>
                        </a:rPr>
                        <a:t>Артикул: 32318</a:t>
                      </a:r>
                      <a:endParaRPr lang="ru-RU" dirty="0">
                        <a:effectLst/>
                        <a:latin typeface="inherit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6" name="Заголовок 1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515600" cy="42458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000" b="1" dirty="0" smtClean="0">
                <a:solidFill>
                  <a:srgbClr val="00B0F0"/>
                </a:solidFill>
              </a:rPr>
              <a:t>Пинцеты</a:t>
            </a:r>
            <a:endParaRPr lang="ru-RU" sz="20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7044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4020" y="1133474"/>
            <a:ext cx="2197632" cy="2162969"/>
          </a:xfrm>
          <a:prstGeom prst="rect">
            <a:avLst/>
          </a:prstGeom>
        </p:spPr>
      </p:pic>
      <p:sp>
        <p:nvSpPr>
          <p:cNvPr id="5" name="Заголовок 1"/>
          <p:cNvSpPr txBox="1">
            <a:spLocks/>
          </p:cNvSpPr>
          <p:nvPr/>
        </p:nvSpPr>
        <p:spPr>
          <a:xfrm>
            <a:off x="994020" y="505357"/>
            <a:ext cx="9144000" cy="4206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000" dirty="0" smtClean="0">
                <a:solidFill>
                  <a:srgbClr val="00B0F0"/>
                </a:solidFill>
              </a:rPr>
              <a:t>Ключи и </a:t>
            </a:r>
            <a:r>
              <a:rPr lang="ru-RU" sz="2000" dirty="0" err="1" smtClean="0">
                <a:solidFill>
                  <a:srgbClr val="00B0F0"/>
                </a:solidFill>
              </a:rPr>
              <a:t>трещётки</a:t>
            </a:r>
            <a:endParaRPr lang="ru-RU" sz="2000" dirty="0">
              <a:solidFill>
                <a:srgbClr val="00B0F0"/>
              </a:solidFill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3771900" y="1133474"/>
            <a:ext cx="718185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i="0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Ключи с </a:t>
            </a:r>
            <a:r>
              <a:rPr lang="ru-RU" b="1" i="0" dirty="0" err="1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трещёткой</a:t>
            </a:r>
            <a:r>
              <a:rPr lang="ru-RU" b="1" i="0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WIHA</a:t>
            </a:r>
            <a:r>
              <a:rPr lang="ru-RU" b="0" i="0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- практичные и удобные в обращении инструменты, устойчивые к разного рода физическим воздействиям и обладающие повышенным сроком службы. </a:t>
            </a:r>
          </a:p>
          <a:p>
            <a:endParaRPr lang="ru-RU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ru-RU" b="0" i="0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Преимуществом данных ключей являются: работа с широким спектром накидных головок, возможность затягивания болтового соединения без необходимости снятия самого ключа благодаря наличию механизма </a:t>
            </a:r>
            <a:r>
              <a:rPr lang="ru-RU" b="0" i="0" dirty="0" err="1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трещётки</a:t>
            </a:r>
            <a:r>
              <a:rPr lang="ru-RU" b="0" i="0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endParaRPr lang="ru-RU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ru-RU" b="0" i="0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Артикул: 20783</a:t>
            </a:r>
          </a:p>
        </p:txBody>
      </p:sp>
    </p:spTree>
    <p:extLst>
      <p:ext uri="{BB962C8B-B14F-4D97-AF65-F5344CB8AC3E}">
        <p14:creationId xmlns:p14="http://schemas.microsoft.com/office/powerpoint/2010/main" val="21235547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257675" y="1130300"/>
            <a:ext cx="7048500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ru-RU" sz="1800" b="1" i="0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Обжимные ключи WIHA</a:t>
            </a:r>
            <a:r>
              <a:rPr lang="ru-RU" sz="1800" b="0" i="0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- практичные и удобные в обращении инструменты, устойчивые к разного рода физическим воздействиям и обладающие повышенным сроком службы. </a:t>
            </a:r>
          </a:p>
          <a:p>
            <a:pPr marL="0" indent="0">
              <a:buNone/>
            </a:pPr>
            <a:r>
              <a:rPr lang="ru-RU" sz="1800" dirty="0" smtClean="0">
                <a:solidFill>
                  <a:srgbClr val="000000"/>
                </a:solidFill>
                <a:latin typeface="Arial" panose="020B0604020202020204" pitchFamily="34" charset="0"/>
              </a:rPr>
              <a:t>Главная особенность ключей – работа с электропроводкой. Ключи в основной массе просто незаменимы в широком спектре электрических работ.</a:t>
            </a:r>
          </a:p>
          <a:p>
            <a:pPr marL="0" indent="0">
              <a:buNone/>
            </a:pPr>
            <a:endParaRPr lang="ru-RU" sz="1800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indent="0" algn="just" fontAlgn="t">
              <a:buNone/>
            </a:pPr>
            <a:r>
              <a:rPr lang="ru-RU" sz="1800" b="1" dirty="0" smtClean="0"/>
              <a:t>Различная форма </a:t>
            </a:r>
            <a:r>
              <a:rPr lang="ru-RU" sz="1800" b="1" dirty="0"/>
              <a:t>головки:</a:t>
            </a:r>
            <a:r>
              <a:rPr lang="ru-RU" sz="1800" dirty="0"/>
              <a:t> овальный обжим, радиальная </a:t>
            </a:r>
            <a:r>
              <a:rPr lang="ru-RU" sz="1800" dirty="0" err="1"/>
              <a:t>опрессовка</a:t>
            </a:r>
            <a:r>
              <a:rPr lang="ru-RU" sz="1800" dirty="0"/>
              <a:t>. Обжим провода и изоляции осуществляется за одну рабочую операцию. </a:t>
            </a:r>
          </a:p>
          <a:p>
            <a:pPr marL="0" indent="0" algn="just" fontAlgn="t">
              <a:buNone/>
            </a:pPr>
            <a:r>
              <a:rPr lang="ru-RU" sz="1800" b="1" dirty="0"/>
              <a:t>Исполнение: </a:t>
            </a:r>
            <a:r>
              <a:rPr lang="ru-RU" sz="1800" dirty="0"/>
              <a:t>отпираемая принудительная блокировка для обеспечения полного процесса обжима; необходимое давление обжима настроено на заводе. Эргономичная мягкая рукоятка с защитой от соскальзывания для особо удобного обращения. </a:t>
            </a:r>
          </a:p>
          <a:p>
            <a:pPr marL="0" indent="0" algn="just" fontAlgn="t">
              <a:buNone/>
            </a:pPr>
            <a:r>
              <a:rPr lang="ru-RU" sz="1800" b="1" dirty="0"/>
              <a:t>Применение:</a:t>
            </a:r>
            <a:r>
              <a:rPr lang="ru-RU" sz="1800" dirty="0"/>
              <a:t> для обработки кабельных наконечников с красной, синей и желтой изоляцией, штифтовых кабельных наконечников, плоских штекеров, плоских вставных гильз, круглых штекеров, круглых вставных гильз, стыковых соединителей и параллельных соединителей. Для нормированных, </a:t>
            </a:r>
            <a:r>
              <a:rPr lang="ru-RU" sz="1800" dirty="0" err="1"/>
              <a:t>непаяных</a:t>
            </a:r>
            <a:r>
              <a:rPr lang="ru-RU" sz="1800" dirty="0"/>
              <a:t> электрических соединений</a:t>
            </a:r>
            <a:r>
              <a:rPr lang="ru-RU" sz="1800" dirty="0" smtClean="0"/>
              <a:t>.</a:t>
            </a:r>
          </a:p>
          <a:p>
            <a:pPr marL="0" indent="0" algn="just" fontAlgn="t">
              <a:buNone/>
            </a:pPr>
            <a:r>
              <a:rPr lang="ru-RU" sz="1800" dirty="0" smtClean="0"/>
              <a:t>Артикул: 33844</a:t>
            </a:r>
            <a:endParaRPr lang="ru-RU" sz="1800" dirty="0"/>
          </a:p>
          <a:p>
            <a:pPr algn="just"/>
            <a:endParaRPr lang="ru-RU" sz="1800" b="0" i="0" dirty="0" smtClean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endParaRPr lang="ru-RU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0" indent="0">
              <a:buNone/>
            </a:pPr>
            <a:endParaRPr lang="ru-RU" dirty="0" smtClean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637" y="1130300"/>
            <a:ext cx="3019425" cy="2990850"/>
          </a:xfrm>
          <a:prstGeom prst="rect">
            <a:avLst/>
          </a:prstGeom>
        </p:spPr>
      </p:pic>
      <p:sp>
        <p:nvSpPr>
          <p:cNvPr id="5" name="Заголовок 1"/>
          <p:cNvSpPr txBox="1">
            <a:spLocks/>
          </p:cNvSpPr>
          <p:nvPr/>
        </p:nvSpPr>
        <p:spPr>
          <a:xfrm>
            <a:off x="994020" y="505357"/>
            <a:ext cx="9144000" cy="4206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000" dirty="0" smtClean="0">
                <a:solidFill>
                  <a:srgbClr val="00B0F0"/>
                </a:solidFill>
              </a:rPr>
              <a:t>Обжимной инструмент</a:t>
            </a:r>
            <a:endParaRPr lang="ru-RU" sz="20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46678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57835"/>
          </a:xfrm>
        </p:spPr>
        <p:txBody>
          <a:bodyPr>
            <a:noAutofit/>
          </a:bodyPr>
          <a:lstStyle/>
          <a:p>
            <a:r>
              <a:rPr lang="ru-RU" sz="2800" b="1" dirty="0">
                <a:solidFill>
                  <a:srgbClr val="00B0F0"/>
                </a:solidFill>
              </a:rPr>
              <a:t>Отвёртки</a:t>
            </a:r>
            <a:endParaRPr lang="ru-RU" sz="2800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82370" y="3099758"/>
            <a:ext cx="1884218" cy="1213651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4385928" y="2940758"/>
            <a:ext cx="727165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b="1" dirty="0" err="1">
                <a:solidFill>
                  <a:srgbClr val="000000"/>
                </a:solidFill>
                <a:latin typeface="Arial" panose="020B0604020202020204" pitchFamily="34" charset="0"/>
              </a:rPr>
              <a:t>Wiha</a:t>
            </a:r>
            <a:r>
              <a:rPr lang="ru-RU" b="1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ru-RU" b="1" dirty="0" err="1">
                <a:solidFill>
                  <a:srgbClr val="000000"/>
                </a:solidFill>
                <a:latin typeface="Arial" panose="020B0604020202020204" pitchFamily="34" charset="0"/>
              </a:rPr>
              <a:t>Classic</a:t>
            </a:r>
            <a:r>
              <a:rPr lang="ru-RU" dirty="0">
                <a:solidFill>
                  <a:srgbClr val="000000"/>
                </a:solidFill>
                <a:latin typeface="Arial" panose="020B0604020202020204" pitchFamily="34" charset="0"/>
              </a:rPr>
              <a:t> - </a:t>
            </a:r>
            <a:r>
              <a:rPr lang="ru-RU" dirty="0">
                <a:solidFill>
                  <a:srgbClr val="000000"/>
                </a:solidFill>
              </a:rPr>
              <a:t>тонкая и удобная отвертка для универсального применения, с надежной четырехгранной рукояткой</a:t>
            </a:r>
            <a:r>
              <a:rPr lang="ru-RU" dirty="0" smtClean="0">
                <a:solidFill>
                  <a:srgbClr val="000000"/>
                </a:solidFill>
              </a:rPr>
              <a:t>.</a:t>
            </a:r>
          </a:p>
          <a:p>
            <a:pPr algn="just" fontAlgn="t"/>
            <a:r>
              <a:rPr lang="ru-RU" dirty="0" smtClean="0"/>
              <a:t>Артикул: 00109</a:t>
            </a:r>
            <a:endParaRPr lang="ru-RU" dirty="0"/>
          </a:p>
          <a:p>
            <a:endParaRPr lang="ru-RU" dirty="0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308" y="4970474"/>
            <a:ext cx="2458280" cy="729400"/>
          </a:xfrm>
          <a:prstGeom prst="rect">
            <a:avLst/>
          </a:prstGeom>
        </p:spPr>
      </p:pic>
      <p:sp>
        <p:nvSpPr>
          <p:cNvPr id="10" name="Прямоугольник 9"/>
          <p:cNvSpPr/>
          <p:nvPr/>
        </p:nvSpPr>
        <p:spPr>
          <a:xfrm>
            <a:off x="4396813" y="4735010"/>
            <a:ext cx="724988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t"/>
            <a:r>
              <a:rPr lang="ru-RU" b="1" dirty="0">
                <a:solidFill>
                  <a:srgbClr val="000000"/>
                </a:solidFill>
                <a:latin typeface="PTSansBold"/>
              </a:rPr>
              <a:t>Отвертки с держателями для бит </a:t>
            </a:r>
            <a:r>
              <a:rPr lang="ru-RU" b="1" dirty="0" smtClean="0">
                <a:solidFill>
                  <a:srgbClr val="000000"/>
                </a:solidFill>
                <a:latin typeface="PTSansBold"/>
              </a:rPr>
              <a:t>WIHA –</a:t>
            </a:r>
            <a:r>
              <a:rPr lang="ru-RU" dirty="0" smtClean="0"/>
              <a:t> отвёртка оснащённая магазином из разных бит и насадок, минимизирует количество инструмента в рабочем наборе мастера.</a:t>
            </a:r>
            <a:r>
              <a:rPr lang="ru-RU" b="1" dirty="0" smtClean="0">
                <a:solidFill>
                  <a:srgbClr val="000000"/>
                </a:solidFill>
              </a:rPr>
              <a:t> </a:t>
            </a:r>
          </a:p>
          <a:p>
            <a:pPr fontAlgn="t"/>
            <a:r>
              <a:rPr lang="ru-RU" i="0" dirty="0" smtClean="0">
                <a:solidFill>
                  <a:srgbClr val="000000"/>
                </a:solidFill>
                <a:effectLst/>
              </a:rPr>
              <a:t>Артикул: 32901</a:t>
            </a:r>
            <a:endParaRPr lang="ru-RU" i="0" dirty="0">
              <a:solidFill>
                <a:srgbClr val="000000"/>
              </a:solidFill>
              <a:effectLst/>
            </a:endParaRPr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6476" y="899526"/>
            <a:ext cx="987052" cy="1515211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385928" y="952083"/>
            <a:ext cx="73433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Набор отверток </a:t>
            </a:r>
            <a:r>
              <a:rPr lang="en-US" b="1" dirty="0"/>
              <a:t>WIHA </a:t>
            </a:r>
            <a:r>
              <a:rPr lang="en-US" b="1" dirty="0" smtClean="0"/>
              <a:t>Precision ESD</a:t>
            </a:r>
            <a:r>
              <a:rPr lang="ru-RU" b="1" dirty="0"/>
              <a:t> </a:t>
            </a:r>
            <a:r>
              <a:rPr lang="ru-RU" b="1" dirty="0" smtClean="0"/>
              <a:t>-</a:t>
            </a:r>
            <a:endParaRPr lang="ru-RU" dirty="0" smtClean="0"/>
          </a:p>
          <a:p>
            <a:r>
              <a:rPr lang="ru-RU" dirty="0" smtClean="0"/>
              <a:t>Отводящие </a:t>
            </a:r>
            <a:r>
              <a:rPr lang="ru-RU" dirty="0"/>
              <a:t>электростатический заряд инструменты защищают</a:t>
            </a:r>
          </a:p>
          <a:p>
            <a:r>
              <a:rPr lang="ru-RU" dirty="0"/>
              <a:t>электронные детали от повреждения</a:t>
            </a:r>
            <a:endParaRPr lang="ru-RU" dirty="0" smtClean="0"/>
          </a:p>
          <a:p>
            <a:r>
              <a:rPr lang="ru-RU" dirty="0" smtClean="0"/>
              <a:t>Артикул: 08463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023707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9257" y="1620270"/>
            <a:ext cx="2200275" cy="2228394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4371975" y="1099680"/>
            <a:ext cx="6096000" cy="3970318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t"/>
            <a:r>
              <a:rPr lang="ru-RU" b="1" dirty="0" smtClean="0">
                <a:solidFill>
                  <a:srgbClr val="000000"/>
                </a:solidFill>
                <a:latin typeface="Arial" panose="020B0604020202020204" pitchFamily="34" charset="0"/>
              </a:rPr>
              <a:t>Наборы инструментов WIHA </a:t>
            </a:r>
            <a:r>
              <a:rPr lang="ru-RU" dirty="0" smtClean="0">
                <a:solidFill>
                  <a:srgbClr val="000000"/>
                </a:solidFill>
                <a:latin typeface="Arial" panose="020B0604020202020204" pitchFamily="34" charset="0"/>
              </a:rPr>
              <a:t>– это широкий набор различных инструментов под рукой, позволяющие решать сразу несколько задач как в производстве, так и в быту.</a:t>
            </a:r>
          </a:p>
          <a:p>
            <a:pPr fontAlgn="t"/>
            <a:endParaRPr lang="ru-RU" b="1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fontAlgn="t"/>
            <a:r>
              <a:rPr lang="ru-RU" b="1" i="0" dirty="0" smtClean="0">
                <a:solidFill>
                  <a:srgbClr val="000000"/>
                </a:solidFill>
                <a:effectLst/>
                <a:latin typeface="inherit"/>
              </a:rPr>
              <a:t>Исполнение:</a:t>
            </a:r>
            <a:r>
              <a:rPr lang="ru-RU" b="0" i="0" dirty="0" smtClean="0">
                <a:solidFill>
                  <a:srgbClr val="000000"/>
                </a:solidFill>
                <a:effectLst/>
                <a:latin typeface="PTSans"/>
              </a:rPr>
              <a:t> высококачественные инструменты в практичной инструментальной сумке. Карманный формат. </a:t>
            </a:r>
          </a:p>
          <a:p>
            <a:pPr fontAlgn="t"/>
            <a:r>
              <a:rPr lang="ru-RU" b="1" i="0" dirty="0" smtClean="0">
                <a:solidFill>
                  <a:srgbClr val="000000"/>
                </a:solidFill>
                <a:effectLst/>
                <a:latin typeface="inherit"/>
              </a:rPr>
              <a:t>Применение:</a:t>
            </a:r>
            <a:r>
              <a:rPr lang="ru-RU" b="0" i="0" dirty="0" smtClean="0">
                <a:solidFill>
                  <a:srgbClr val="000000"/>
                </a:solidFill>
                <a:effectLst/>
                <a:latin typeface="PTSans"/>
              </a:rPr>
              <a:t> профессиональный набор инструментов для базовой экипировки шарнирно-</a:t>
            </a:r>
            <a:r>
              <a:rPr lang="ru-RU" b="0" i="0" dirty="0" err="1" smtClean="0">
                <a:solidFill>
                  <a:srgbClr val="000000"/>
                </a:solidFill>
                <a:effectLst/>
                <a:latin typeface="PTSans"/>
              </a:rPr>
              <a:t>губцевым</a:t>
            </a:r>
            <a:r>
              <a:rPr lang="ru-RU" b="0" i="0" dirty="0" smtClean="0">
                <a:solidFill>
                  <a:srgbClr val="000000"/>
                </a:solidFill>
                <a:effectLst/>
                <a:latin typeface="PTSans"/>
              </a:rPr>
              <a:t> инструментом и отвертками для ремесленных и промышленных нужд.</a:t>
            </a:r>
          </a:p>
          <a:p>
            <a:pPr fontAlgn="t"/>
            <a:endParaRPr lang="ru-RU" dirty="0">
              <a:solidFill>
                <a:srgbClr val="000000"/>
              </a:solidFill>
              <a:latin typeface="PTSans"/>
            </a:endParaRPr>
          </a:p>
          <a:p>
            <a:pPr fontAlgn="t"/>
            <a:r>
              <a:rPr lang="ru-RU" b="0" i="0" dirty="0" smtClean="0">
                <a:solidFill>
                  <a:srgbClr val="000000"/>
                </a:solidFill>
                <a:effectLst/>
                <a:latin typeface="PTSans"/>
              </a:rPr>
              <a:t>Артикул: 37137</a:t>
            </a:r>
            <a:endParaRPr lang="ru-RU" b="0" i="0" dirty="0">
              <a:solidFill>
                <a:srgbClr val="000000"/>
              </a:solidFill>
              <a:effectLst/>
              <a:latin typeface="PTSans"/>
            </a:endParaRPr>
          </a:p>
        </p:txBody>
      </p:sp>
      <p:sp>
        <p:nvSpPr>
          <p:cNvPr id="6" name="Заголовок 1"/>
          <p:cNvSpPr txBox="1">
            <a:spLocks/>
          </p:cNvSpPr>
          <p:nvPr/>
        </p:nvSpPr>
        <p:spPr>
          <a:xfrm>
            <a:off x="994020" y="505357"/>
            <a:ext cx="9144000" cy="4206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000" dirty="0" smtClean="0">
                <a:solidFill>
                  <a:srgbClr val="00B0F0"/>
                </a:solidFill>
              </a:rPr>
              <a:t>Наборы инструментов</a:t>
            </a:r>
            <a:endParaRPr lang="ru-RU" sz="20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8620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304901" y="1103210"/>
            <a:ext cx="8477795" cy="1444827"/>
          </a:xfrm>
        </p:spPr>
        <p:txBody>
          <a:bodyPr>
            <a:normAutofit lnSpcReduction="10000"/>
          </a:bodyPr>
          <a:lstStyle/>
          <a:p>
            <a:pPr marL="0" indent="0" algn="just" fontAlgn="t">
              <a:buNone/>
            </a:pPr>
            <a:r>
              <a:rPr lang="ru-RU" sz="1800" b="1" dirty="0">
                <a:solidFill>
                  <a:srgbClr val="000000"/>
                </a:solidFill>
                <a:latin typeface="PTSansBold"/>
              </a:rPr>
              <a:t>Отвертки </a:t>
            </a:r>
            <a:r>
              <a:rPr lang="ru-RU" sz="1800" b="1" dirty="0" smtClean="0">
                <a:solidFill>
                  <a:srgbClr val="000000"/>
                </a:solidFill>
                <a:latin typeface="PTSansBold"/>
              </a:rPr>
              <a:t>моментные WIHA – </a:t>
            </a:r>
            <a:r>
              <a:rPr lang="ru-RU" sz="1800" dirty="0" smtClean="0"/>
              <a:t>данный инструмент, защищает </a:t>
            </a:r>
            <a:r>
              <a:rPr lang="ru-RU" sz="1800" dirty="0"/>
              <a:t>от повреждения </a:t>
            </a:r>
            <a:r>
              <a:rPr lang="ru-RU" sz="1800" dirty="0" smtClean="0"/>
              <a:t>материала благодаря возможности настройки на заданный момент.</a:t>
            </a:r>
            <a:endParaRPr lang="ru-RU" sz="1800" dirty="0"/>
          </a:p>
          <a:p>
            <a:pPr marL="0" indent="0" algn="just">
              <a:buNone/>
            </a:pPr>
            <a:r>
              <a:rPr lang="ru-RU" sz="1800" dirty="0"/>
              <a:t>Уменьшает </a:t>
            </a:r>
            <a:r>
              <a:rPr lang="ru-RU" sz="1800" dirty="0" smtClean="0"/>
              <a:t>риск затяжки с превышающим или наоборот с недостаточным моментом.</a:t>
            </a:r>
            <a:r>
              <a:rPr lang="ru-RU" sz="1800" dirty="0"/>
              <a:t> </a:t>
            </a:r>
            <a:r>
              <a:rPr lang="ru-RU" sz="1800" dirty="0" smtClean="0"/>
              <a:t>В линейке представлен в версиях: </a:t>
            </a:r>
            <a:r>
              <a:rPr lang="ru-RU" sz="1800" dirty="0" err="1" smtClean="0"/>
              <a:t>Torque-Vario</a:t>
            </a:r>
            <a:r>
              <a:rPr lang="ru-RU" sz="1800" dirty="0" smtClean="0"/>
              <a:t> </a:t>
            </a:r>
            <a:r>
              <a:rPr lang="ru-RU" sz="1800" dirty="0"/>
              <a:t>и </a:t>
            </a:r>
            <a:r>
              <a:rPr lang="ru-RU" sz="1800" dirty="0" err="1"/>
              <a:t>TorqueFix</a:t>
            </a:r>
            <a:r>
              <a:rPr lang="ru-RU" sz="1800" dirty="0" smtClean="0"/>
              <a:t>.</a:t>
            </a:r>
          </a:p>
          <a:p>
            <a:pPr marL="0" indent="0" algn="just">
              <a:buNone/>
            </a:pPr>
            <a:r>
              <a:rPr lang="ru-RU" sz="1800" dirty="0" smtClean="0"/>
              <a:t>Артикул: 36886</a:t>
            </a:r>
            <a:endParaRPr lang="en-US" sz="1800" u="sng" dirty="0"/>
          </a:p>
          <a:p>
            <a:pPr marL="0" indent="0" algn="just">
              <a:buNone/>
            </a:pPr>
            <a:endParaRPr lang="ru-RU" sz="1800" u="sng" dirty="0" smtClean="0"/>
          </a:p>
          <a:p>
            <a:pPr marL="0" indent="0" algn="just">
              <a:buNone/>
            </a:pPr>
            <a:endParaRPr lang="ru-RU" sz="1800" dirty="0"/>
          </a:p>
        </p:txBody>
      </p:sp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62338"/>
          </a:xfrm>
        </p:spPr>
        <p:txBody>
          <a:bodyPr>
            <a:noAutofit/>
          </a:bodyPr>
          <a:lstStyle/>
          <a:p>
            <a:r>
              <a:rPr lang="ru-RU" sz="2800" b="1" dirty="0">
                <a:solidFill>
                  <a:srgbClr val="00B0F0"/>
                </a:solidFill>
              </a:rPr>
              <a:t>Отвёртки</a:t>
            </a:r>
            <a:endParaRPr lang="ru-RU" sz="2800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989" y="1278958"/>
            <a:ext cx="1909483" cy="1093333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108" y="3505583"/>
            <a:ext cx="2442754" cy="396220"/>
          </a:xfrm>
          <a:prstGeom prst="rect">
            <a:avLst/>
          </a:prstGeom>
        </p:spPr>
      </p:pic>
      <p:sp>
        <p:nvSpPr>
          <p:cNvPr id="11" name="Объект 2"/>
          <p:cNvSpPr txBox="1">
            <a:spLocks/>
          </p:cNvSpPr>
          <p:nvPr/>
        </p:nvSpPr>
        <p:spPr>
          <a:xfrm>
            <a:off x="3304900" y="4031986"/>
            <a:ext cx="8477795" cy="184926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 fontAlgn="t">
              <a:buFont typeface="Arial" panose="020B0604020202020204" pitchFamily="34" charset="0"/>
              <a:buNone/>
            </a:pPr>
            <a:r>
              <a:rPr lang="ru-RU" sz="1900" b="1" dirty="0" smtClean="0">
                <a:solidFill>
                  <a:srgbClr val="000000"/>
                </a:solidFill>
              </a:rPr>
              <a:t>Отвертки диэлектрические </a:t>
            </a:r>
            <a:r>
              <a:rPr lang="en-US" sz="1900" b="1" dirty="0" err="1" smtClean="0">
                <a:solidFill>
                  <a:srgbClr val="000000"/>
                </a:solidFill>
              </a:rPr>
              <a:t>SoftFinish</a:t>
            </a:r>
            <a:r>
              <a:rPr lang="en-US" sz="1900" b="1" dirty="0" smtClean="0">
                <a:solidFill>
                  <a:srgbClr val="000000"/>
                </a:solidFill>
              </a:rPr>
              <a:t> Electric </a:t>
            </a:r>
            <a:r>
              <a:rPr lang="ru-RU" sz="1900" b="1" dirty="0" smtClean="0">
                <a:solidFill>
                  <a:srgbClr val="000000"/>
                </a:solidFill>
              </a:rPr>
              <a:t>WIHA – </a:t>
            </a:r>
            <a:r>
              <a:rPr lang="ru-RU" sz="1900" dirty="0" smtClean="0"/>
              <a:t>основное предназначение инструмента – работа с электрическими приборами для предотвращения случайного короткого замыкания о корпус инструмента.</a:t>
            </a:r>
          </a:p>
          <a:p>
            <a:pPr marL="0" indent="0" algn="just">
              <a:buNone/>
            </a:pPr>
            <a:r>
              <a:rPr lang="ru-RU" sz="1900" dirty="0" smtClean="0"/>
              <a:t>Каждый </a:t>
            </a:r>
            <a:r>
              <a:rPr lang="ru-RU" sz="1900" dirty="0"/>
              <a:t>инструмент протестирован под напряжением 10.000 В переменного тока и </a:t>
            </a:r>
            <a:r>
              <a:rPr lang="ru-RU" sz="1900" dirty="0" smtClean="0"/>
              <a:t>имеет допуск </a:t>
            </a:r>
            <a:r>
              <a:rPr lang="ru-RU" sz="1900" dirty="0"/>
              <a:t>для работы под напряжением 1.000 В </a:t>
            </a:r>
            <a:r>
              <a:rPr lang="ru-RU" sz="1900" dirty="0" smtClean="0"/>
              <a:t>постоянного </a:t>
            </a:r>
            <a:r>
              <a:rPr lang="ru-RU" sz="1900" dirty="0"/>
              <a:t>тока.</a:t>
            </a:r>
          </a:p>
          <a:p>
            <a:pPr marL="0" indent="0" algn="just" fontAlgn="t">
              <a:buFont typeface="Arial" panose="020B0604020202020204" pitchFamily="34" charset="0"/>
              <a:buNone/>
            </a:pPr>
            <a:r>
              <a:rPr lang="ru-RU" sz="1800" dirty="0" smtClean="0"/>
              <a:t>Артикул: 41141</a:t>
            </a:r>
          </a:p>
          <a:p>
            <a:pPr marL="0" indent="0" algn="just">
              <a:buFont typeface="Arial" panose="020B0604020202020204" pitchFamily="34" charset="0"/>
              <a:buNone/>
            </a:pPr>
            <a:endParaRPr lang="ru-RU" sz="1800" dirty="0"/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989" y="4162844"/>
            <a:ext cx="2374993" cy="1587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3460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27206"/>
          </a:xfrm>
        </p:spPr>
        <p:txBody>
          <a:bodyPr>
            <a:noAutofit/>
          </a:bodyPr>
          <a:lstStyle/>
          <a:p>
            <a:r>
              <a:rPr lang="ru-RU" sz="2800" b="1" dirty="0">
                <a:solidFill>
                  <a:srgbClr val="00B0F0"/>
                </a:solidFill>
              </a:rPr>
              <a:t>Отвёртки</a:t>
            </a:r>
            <a:endParaRPr lang="ru-RU" sz="2800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591" y="3194928"/>
            <a:ext cx="1488086" cy="1322527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4486" y="1205618"/>
            <a:ext cx="1362191" cy="916536"/>
          </a:xfrm>
          <a:prstGeom prst="rect">
            <a:avLst/>
          </a:prstGeom>
        </p:spPr>
      </p:pic>
      <p:sp>
        <p:nvSpPr>
          <p:cNvPr id="7" name="Прямоугольник 6"/>
          <p:cNvSpPr/>
          <p:nvPr/>
        </p:nvSpPr>
        <p:spPr>
          <a:xfrm>
            <a:off x="3122024" y="1063721"/>
            <a:ext cx="847126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t"/>
            <a:r>
              <a:rPr lang="ru-RU" b="1" dirty="0" smtClean="0">
                <a:solidFill>
                  <a:srgbClr val="000000"/>
                </a:solidFill>
                <a:latin typeface="PTSansBold"/>
              </a:rPr>
              <a:t>Наборы моментных отверток WIHA </a:t>
            </a:r>
            <a:r>
              <a:rPr lang="ru-RU" b="1" dirty="0">
                <a:solidFill>
                  <a:srgbClr val="000000"/>
                </a:solidFill>
                <a:latin typeface="PTSansBold"/>
              </a:rPr>
              <a:t>– </a:t>
            </a:r>
            <a:r>
              <a:rPr lang="ru-RU" dirty="0"/>
              <a:t>данный инструмент, защищает от повреждения материала благодаря возможности настройки на заданный момент.</a:t>
            </a:r>
          </a:p>
          <a:p>
            <a:pPr algn="just"/>
            <a:r>
              <a:rPr lang="ru-RU" dirty="0" smtClean="0"/>
              <a:t>В наборе представлены несколько различных типов насадок под различную задачу.</a:t>
            </a:r>
          </a:p>
          <a:p>
            <a:pPr algn="just"/>
            <a:r>
              <a:rPr lang="ru-RU" dirty="0" smtClean="0"/>
              <a:t>Артикул: 29234</a:t>
            </a:r>
            <a:endParaRPr lang="ru-RU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3049287" y="3317126"/>
            <a:ext cx="813816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b="1" dirty="0" smtClean="0">
                <a:solidFill>
                  <a:srgbClr val="000000"/>
                </a:solidFill>
                <a:latin typeface="PTSansBold"/>
              </a:rPr>
              <a:t>Наборы отверток с битами WIHA </a:t>
            </a:r>
            <a:r>
              <a:rPr lang="ru-RU" b="1" dirty="0">
                <a:solidFill>
                  <a:srgbClr val="000000"/>
                </a:solidFill>
                <a:latin typeface="PTSansBold"/>
              </a:rPr>
              <a:t>– </a:t>
            </a:r>
            <a:r>
              <a:rPr lang="ru-RU" dirty="0" smtClean="0"/>
              <a:t> возможность изменение </a:t>
            </a:r>
            <a:r>
              <a:rPr lang="ru-RU" dirty="0"/>
              <a:t>длины жала от 18 </a:t>
            </a:r>
            <a:r>
              <a:rPr lang="ru-RU" dirty="0" smtClean="0"/>
              <a:t>до 90 </a:t>
            </a:r>
            <a:r>
              <a:rPr lang="ru-RU" dirty="0"/>
              <a:t>мм. </a:t>
            </a:r>
            <a:r>
              <a:rPr lang="ru-RU" dirty="0" smtClean="0"/>
              <a:t>Наличие кнопки</a:t>
            </a:r>
            <a:r>
              <a:rPr lang="ru-RU" dirty="0"/>
              <a:t> </a:t>
            </a:r>
            <a:r>
              <a:rPr lang="ru-RU" dirty="0" smtClean="0"/>
              <a:t>блокировки </a:t>
            </a:r>
            <a:r>
              <a:rPr lang="ru-RU" dirty="0"/>
              <a:t>и </a:t>
            </a:r>
            <a:r>
              <a:rPr lang="ru-RU" dirty="0" smtClean="0"/>
              <a:t>разблокировки.</a:t>
            </a:r>
            <a:endParaRPr lang="ru-RU" dirty="0"/>
          </a:p>
          <a:p>
            <a:r>
              <a:rPr lang="ru-RU" dirty="0" smtClean="0"/>
              <a:t>Артикул: 3388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209687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62338"/>
          </a:xfrm>
        </p:spPr>
        <p:txBody>
          <a:bodyPr>
            <a:noAutofit/>
          </a:bodyPr>
          <a:lstStyle/>
          <a:p>
            <a:r>
              <a:rPr lang="ru-RU" sz="2800" b="1" dirty="0" smtClean="0">
                <a:solidFill>
                  <a:srgbClr val="00B0F0"/>
                </a:solidFill>
              </a:rPr>
              <a:t>Пробники напряжения</a:t>
            </a:r>
            <a:endParaRPr lang="ru-RU" sz="2800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68145"/>
            <a:ext cx="2001760" cy="31440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159828" y="1240972"/>
            <a:ext cx="63224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Бесконтактный пробник напряжения </a:t>
            </a:r>
            <a:r>
              <a:rPr lang="en-US" b="1" dirty="0" smtClean="0"/>
              <a:t>WIHA</a:t>
            </a:r>
            <a:r>
              <a:rPr lang="ru-RU" dirty="0" smtClean="0"/>
              <a:t> от 230 -1000 В.</a:t>
            </a:r>
            <a:endParaRPr lang="en-US" dirty="0" smtClean="0"/>
          </a:p>
          <a:p>
            <a:r>
              <a:rPr lang="ru-RU" dirty="0" smtClean="0"/>
              <a:t>Современное исполнение и эргономичность.</a:t>
            </a:r>
          </a:p>
          <a:p>
            <a:r>
              <a:rPr lang="ru-RU" dirty="0" smtClean="0"/>
              <a:t>Артикул: 37871. </a:t>
            </a:r>
            <a:endParaRPr lang="ru-RU" dirty="0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219" y="3052355"/>
            <a:ext cx="2245722" cy="121942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159828" y="3052355"/>
            <a:ext cx="632242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Бесконтактный пробник напряжения </a:t>
            </a:r>
            <a:r>
              <a:rPr lang="en-US" b="1" dirty="0" smtClean="0"/>
              <a:t>WIHA</a:t>
            </a:r>
            <a:r>
              <a:rPr lang="ru-RU" dirty="0" smtClean="0"/>
              <a:t> от 230 -1000 В.</a:t>
            </a:r>
            <a:endParaRPr lang="en-US" dirty="0" smtClean="0"/>
          </a:p>
          <a:p>
            <a:r>
              <a:rPr lang="ru-RU" dirty="0" smtClean="0"/>
              <a:t>Классическая компоновка и дизайн.</a:t>
            </a:r>
          </a:p>
          <a:p>
            <a:r>
              <a:rPr lang="ru-RU" dirty="0" smtClean="0"/>
              <a:t>Артикул: 34745. </a:t>
            </a:r>
          </a:p>
          <a:p>
            <a:endParaRPr lang="ru-RU" dirty="0"/>
          </a:p>
          <a:p>
            <a:endParaRPr lang="ru-RU" dirty="0" smtClean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093158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011" y="1480097"/>
            <a:ext cx="2344533" cy="1277982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3422470" y="1557750"/>
            <a:ext cx="813816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b="1" dirty="0" smtClean="0">
                <a:solidFill>
                  <a:srgbClr val="000000"/>
                </a:solidFill>
                <a:latin typeface="PTSansBold"/>
              </a:rPr>
              <a:t>Отвёртки с </a:t>
            </a:r>
            <a:r>
              <a:rPr lang="ru-RU" b="1" dirty="0" err="1" smtClean="0">
                <a:solidFill>
                  <a:srgbClr val="000000"/>
                </a:solidFill>
                <a:latin typeface="PTSansBold"/>
              </a:rPr>
              <a:t>трещёткой</a:t>
            </a:r>
            <a:r>
              <a:rPr lang="ru-RU" b="1" dirty="0" smtClean="0">
                <a:solidFill>
                  <a:srgbClr val="000000"/>
                </a:solidFill>
                <a:latin typeface="PTSansBold"/>
              </a:rPr>
              <a:t> WIHA </a:t>
            </a:r>
            <a:r>
              <a:rPr lang="ru-RU" b="1" dirty="0">
                <a:solidFill>
                  <a:srgbClr val="000000"/>
                </a:solidFill>
                <a:latin typeface="PTSansBold"/>
              </a:rPr>
              <a:t>– </a:t>
            </a:r>
            <a:r>
              <a:rPr lang="ru-RU" dirty="0" smtClean="0"/>
              <a:t> инструмент для работы со встроенными битами и возможностью настройки функции проскальзывания при достижении заданного момента.</a:t>
            </a:r>
          </a:p>
          <a:p>
            <a:r>
              <a:rPr lang="ru-RU" dirty="0" smtClean="0"/>
              <a:t>Артикул: 3388</a:t>
            </a:r>
            <a:endParaRPr lang="ru-RU" dirty="0"/>
          </a:p>
        </p:txBody>
      </p:sp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83961"/>
          </a:xfrm>
        </p:spPr>
        <p:txBody>
          <a:bodyPr>
            <a:noAutofit/>
          </a:bodyPr>
          <a:lstStyle/>
          <a:p>
            <a:r>
              <a:rPr lang="ru-RU" sz="2800" b="1" dirty="0" smtClean="0">
                <a:solidFill>
                  <a:srgbClr val="00B0F0"/>
                </a:solidFill>
              </a:rPr>
              <a:t>Система комбинированных жал</a:t>
            </a:r>
            <a:endParaRPr lang="ru-RU" sz="2800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088644"/>
            <a:ext cx="1738400" cy="1137110"/>
          </a:xfrm>
          <a:prstGeom prst="rect">
            <a:avLst/>
          </a:prstGeom>
        </p:spPr>
      </p:pic>
      <p:sp>
        <p:nvSpPr>
          <p:cNvPr id="8" name="Прямоугольник 7"/>
          <p:cNvSpPr/>
          <p:nvPr/>
        </p:nvSpPr>
        <p:spPr>
          <a:xfrm>
            <a:off x="3422470" y="2954034"/>
            <a:ext cx="813816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b="1" dirty="0"/>
              <a:t>Отвертка с набором сменных жал SYSTEM </a:t>
            </a:r>
            <a:r>
              <a:rPr lang="ru-RU" b="1" dirty="0" smtClean="0"/>
              <a:t>6 </a:t>
            </a:r>
            <a:r>
              <a:rPr lang="ru-RU" b="1" dirty="0">
                <a:solidFill>
                  <a:srgbClr val="000000"/>
                </a:solidFill>
                <a:latin typeface="PTSansBold"/>
              </a:rPr>
              <a:t>WIHA</a:t>
            </a:r>
            <a:endParaRPr lang="ru-RU" b="1" dirty="0" smtClean="0">
              <a:latin typeface="HelveticaNeueLTPro-Bd"/>
            </a:endParaRPr>
          </a:p>
          <a:p>
            <a:pPr algn="just"/>
            <a:r>
              <a:rPr lang="ru-RU" dirty="0" smtClean="0">
                <a:latin typeface="HelveticaNeueLTPro-Lt"/>
              </a:rPr>
              <a:t>Настраиваемая </a:t>
            </a:r>
            <a:r>
              <a:rPr lang="ru-RU" dirty="0">
                <a:latin typeface="HelveticaNeueLTPro-Lt"/>
              </a:rPr>
              <a:t>длина жала (42 - 114 мм).</a:t>
            </a:r>
          </a:p>
          <a:p>
            <a:pPr algn="just"/>
            <a:r>
              <a:rPr lang="ru-RU" dirty="0" smtClean="0">
                <a:latin typeface="HelveticaNeueLTPro-Lt"/>
              </a:rPr>
              <a:t>Легкое </a:t>
            </a:r>
            <a:r>
              <a:rPr lang="ru-RU" dirty="0">
                <a:latin typeface="HelveticaNeueLTPro-Lt"/>
              </a:rPr>
              <a:t>нажатие кнопки блокировки и</a:t>
            </a:r>
          </a:p>
          <a:p>
            <a:pPr algn="just"/>
            <a:r>
              <a:rPr lang="ru-RU" dirty="0">
                <a:latin typeface="HelveticaNeueLTPro-Lt"/>
              </a:rPr>
              <a:t>разблокировки. </a:t>
            </a:r>
            <a:r>
              <a:rPr lang="ru-RU" dirty="0" smtClean="0">
                <a:latin typeface="HelveticaNeueLTPro-Lt"/>
              </a:rPr>
              <a:t>6-ть элементов в наборе.</a:t>
            </a:r>
          </a:p>
          <a:p>
            <a:pPr algn="just"/>
            <a:r>
              <a:rPr lang="ru-RU" dirty="0" smtClean="0">
                <a:latin typeface="HelveticaNeueLTPro-Lt"/>
              </a:rPr>
              <a:t>Артикул: 00623</a:t>
            </a:r>
            <a:endParaRPr lang="ru-RU" dirty="0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5765" y="4863027"/>
            <a:ext cx="1500051" cy="1582876"/>
          </a:xfrm>
          <a:prstGeom prst="rect">
            <a:avLst/>
          </a:prstGeom>
        </p:spPr>
      </p:pic>
      <p:sp>
        <p:nvSpPr>
          <p:cNvPr id="10" name="Прямоугольник 9"/>
          <p:cNvSpPr/>
          <p:nvPr/>
        </p:nvSpPr>
        <p:spPr>
          <a:xfrm>
            <a:off x="3422470" y="4863027"/>
            <a:ext cx="813816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b="1" dirty="0"/>
              <a:t>Отвертка с набором сменных жал </a:t>
            </a:r>
            <a:r>
              <a:rPr lang="ru-RU" b="1" dirty="0" smtClean="0"/>
              <a:t>SYSTEM 4 </a:t>
            </a:r>
            <a:r>
              <a:rPr lang="ru-RU" b="1" dirty="0">
                <a:solidFill>
                  <a:srgbClr val="000000"/>
                </a:solidFill>
                <a:latin typeface="PTSansBold"/>
              </a:rPr>
              <a:t>WIHA</a:t>
            </a:r>
            <a:endParaRPr lang="ru-RU" b="1" dirty="0" smtClean="0">
              <a:latin typeface="HelveticaNeueLTPro-Bd"/>
            </a:endParaRPr>
          </a:p>
          <a:p>
            <a:pPr algn="just"/>
            <a:r>
              <a:rPr lang="ru-RU" dirty="0" smtClean="0">
                <a:latin typeface="HelveticaNeueLTPro-Lt"/>
              </a:rPr>
              <a:t>Настраиваемая </a:t>
            </a:r>
            <a:r>
              <a:rPr lang="ru-RU" dirty="0">
                <a:latin typeface="HelveticaNeueLTPro-Lt"/>
              </a:rPr>
              <a:t>длина жала (42 - 114 мм).</a:t>
            </a:r>
          </a:p>
          <a:p>
            <a:pPr algn="just"/>
            <a:r>
              <a:rPr lang="ru-RU" dirty="0" smtClean="0">
                <a:latin typeface="HelveticaNeueLTPro-Lt"/>
              </a:rPr>
              <a:t>Легкое </a:t>
            </a:r>
            <a:r>
              <a:rPr lang="ru-RU" dirty="0">
                <a:latin typeface="HelveticaNeueLTPro-Lt"/>
              </a:rPr>
              <a:t>нажатие кнопки блокировки и</a:t>
            </a:r>
          </a:p>
          <a:p>
            <a:pPr algn="just"/>
            <a:r>
              <a:rPr lang="ru-RU" dirty="0">
                <a:latin typeface="HelveticaNeueLTPro-Lt"/>
              </a:rPr>
              <a:t>разблокировки. </a:t>
            </a:r>
            <a:r>
              <a:rPr lang="ru-RU" dirty="0" smtClean="0">
                <a:latin typeface="HelveticaNeueLTPro-Lt"/>
              </a:rPr>
              <a:t>4-ре компонента в наборе.</a:t>
            </a:r>
          </a:p>
          <a:p>
            <a:pPr algn="just"/>
            <a:r>
              <a:rPr lang="ru-RU" dirty="0" smtClean="0">
                <a:latin typeface="HelveticaNeueLTPro-Lt"/>
              </a:rPr>
              <a:t>Артикул: 00613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971095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/>
          <p:cNvSpPr txBox="1">
            <a:spLocks/>
          </p:cNvSpPr>
          <p:nvPr/>
        </p:nvSpPr>
        <p:spPr>
          <a:xfrm>
            <a:off x="994020" y="505357"/>
            <a:ext cx="9144000" cy="42068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800" b="1" dirty="0" smtClean="0">
                <a:solidFill>
                  <a:srgbClr val="00B0F0"/>
                </a:solidFill>
              </a:rPr>
              <a:t>Шестигранные ключи</a:t>
            </a:r>
            <a:endParaRPr lang="ru-RU" sz="2800" b="1" dirty="0">
              <a:solidFill>
                <a:srgbClr val="00B0F0"/>
              </a:solidFill>
            </a:endParaRPr>
          </a:p>
        </p:txBody>
      </p:sp>
      <p:graphicFrame>
        <p:nvGraphicFramePr>
          <p:cNvPr id="6" name="Таблица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3505811"/>
              </p:ext>
            </p:extLst>
          </p:nvPr>
        </p:nvGraphicFramePr>
        <p:xfrm>
          <a:off x="3619500" y="926044"/>
          <a:ext cx="8150134" cy="4206240"/>
        </p:xfrm>
        <a:graphic>
          <a:graphicData uri="http://schemas.openxmlformats.org/drawingml/2006/table">
            <a:tbl>
              <a:tblPr/>
              <a:tblGrid>
                <a:gridCol w="8150134"/>
              </a:tblGrid>
              <a:tr h="3999247">
                <a:tc>
                  <a:txBody>
                    <a:bodyPr/>
                    <a:lstStyle/>
                    <a:p>
                      <a:pPr fontAlgn="t"/>
                      <a:r>
                        <a:rPr lang="ru-RU" sz="1600" b="1" dirty="0">
                          <a:effectLst/>
                          <a:latin typeface="inherit"/>
                        </a:rPr>
                        <a:t>Шестигранные ключи WIHA</a:t>
                      </a:r>
                      <a:r>
                        <a:rPr lang="ru-RU" sz="1600" dirty="0">
                          <a:effectLst/>
                          <a:latin typeface="inherit"/>
                        </a:rPr>
                        <a:t> - это профессиональный инструмент с эргономичными формами рукояток и применением современных технологий для повышения качества работы. Предназначены для работы с крепежом различных профилей</a:t>
                      </a:r>
                      <a:r>
                        <a:rPr lang="ru-RU" sz="1600" dirty="0" smtClean="0">
                          <a:effectLst/>
                          <a:latin typeface="inherit"/>
                        </a:rPr>
                        <a:t>.</a:t>
                      </a:r>
                    </a:p>
                    <a:p>
                      <a:pPr fontAlgn="t"/>
                      <a:endParaRPr lang="ru-RU" sz="1600" dirty="0" smtClean="0">
                        <a:effectLst/>
                        <a:latin typeface="inherit"/>
                      </a:endParaRPr>
                    </a:p>
                    <a:p>
                      <a:pPr fontAlgn="t"/>
                      <a:r>
                        <a:rPr lang="ru-RU" sz="16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Четыре вида держателей: </a:t>
                      </a:r>
                      <a:r>
                        <a:rPr lang="ru-RU" sz="1600" b="1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ErgoStar</a:t>
                      </a:r>
                      <a:r>
                        <a:rPr lang="ru-RU" sz="16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 </a:t>
                      </a:r>
                      <a:r>
                        <a:rPr lang="ru-RU" sz="1600" b="1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ProStar</a:t>
                      </a:r>
                      <a:r>
                        <a:rPr lang="ru-RU" sz="16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 </a:t>
                      </a:r>
                      <a:r>
                        <a:rPr lang="ru-RU" sz="1600" b="1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Compact</a:t>
                      </a:r>
                      <a:r>
                        <a:rPr lang="ru-RU" sz="16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 </a:t>
                      </a:r>
                      <a:r>
                        <a:rPr lang="ru-RU" sz="1600" b="1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Classic</a:t>
                      </a:r>
                      <a:r>
                        <a:rPr lang="ru-RU" sz="16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t"/>
                      <a:r>
                        <a:rPr lang="ru-RU" sz="16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Прикручивание под углом до </a:t>
                      </a:r>
                      <a:r>
                        <a:rPr lang="ru-RU" sz="1600" b="1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30°</a:t>
                      </a:r>
                      <a:r>
                        <a:rPr lang="ru-RU" sz="16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на каждую сторону ключом со сферической головкой.</a:t>
                      </a:r>
                    </a:p>
                    <a:p>
                      <a:pPr fontAlgn="t"/>
                      <a:r>
                        <a:rPr lang="ru-RU" sz="16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Прикручивание под углом до </a:t>
                      </a:r>
                      <a:r>
                        <a:rPr lang="ru-RU" sz="1600" b="1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25°</a:t>
                      </a:r>
                      <a:r>
                        <a:rPr lang="ru-RU" sz="16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на каждую сторону со сферической головкой TORX</a:t>
                      </a:r>
                      <a:r>
                        <a:rPr lang="ru-RU" sz="1600" b="1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ru-RU" sz="1600" b="0" i="0" kern="12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t"/>
                      <a:r>
                        <a:rPr lang="ru-RU" sz="16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Благодаря сочетанию </a:t>
                      </a:r>
                      <a:r>
                        <a:rPr lang="ru-RU" sz="1600" b="1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MagicRing</a:t>
                      </a:r>
                      <a:r>
                        <a:rPr lang="ru-RU" sz="16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со сферической головкой </a:t>
                      </a:r>
                      <a:r>
                        <a:rPr lang="ru-RU" sz="16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Wiha</a:t>
                      </a:r>
                      <a:r>
                        <a:rPr lang="ru-RU" sz="16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возможны закручивание и откручивание винтов даже в труднодоступных местах.</a:t>
                      </a:r>
                    </a:p>
                    <a:p>
                      <a:pPr fontAlgn="t"/>
                      <a:r>
                        <a:rPr lang="ru-RU" sz="16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Штифтовые ключи </a:t>
                      </a:r>
                      <a:r>
                        <a:rPr lang="ru-RU" sz="1600" b="1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MagicRing</a:t>
                      </a:r>
                      <a:r>
                        <a:rPr lang="ru-RU" sz="1600" b="1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ru-RU" sz="1600" b="1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MagicSpring</a:t>
                      </a:r>
                      <a:r>
                        <a:rPr lang="ru-RU" sz="1600" b="1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ru-RU" sz="16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Wiha</a:t>
                      </a:r>
                      <a:r>
                        <a:rPr lang="ru-RU" sz="16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удерживают винты с внутренним </a:t>
                      </a:r>
                      <a:r>
                        <a:rPr lang="ru-RU" sz="1600" b="1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шестигранником/TORX</a:t>
                      </a:r>
                      <a:r>
                        <a:rPr lang="ru-RU" sz="16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и </a:t>
                      </a:r>
                      <a:r>
                        <a:rPr lang="ru-RU" sz="1600" b="1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TORX PLUS</a:t>
                      </a:r>
                      <a:r>
                        <a:rPr lang="ru-RU" sz="16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в любом положении благодаря высокопрочному кольцу из пружинной стали.</a:t>
                      </a:r>
                    </a:p>
                    <a:p>
                      <a:pPr fontAlgn="t"/>
                      <a:r>
                        <a:rPr lang="ru-RU" sz="16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Штифтовые ключи </a:t>
                      </a:r>
                      <a:r>
                        <a:rPr lang="ru-RU" sz="1600" b="1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Stubby</a:t>
                      </a:r>
                      <a:r>
                        <a:rPr lang="ru-RU" sz="16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с уменьшенным коротким плечом специально для труднодоступных винтов и стесненного пространства. </a:t>
                      </a:r>
                    </a:p>
                    <a:p>
                      <a:pPr fontAlgn="t"/>
                      <a:r>
                        <a:rPr lang="ru-RU" sz="1600" b="0" i="0" u="non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Артикул: 37351</a:t>
                      </a:r>
                    </a:p>
                    <a:p>
                      <a:pPr fontAlgn="t"/>
                      <a:endParaRPr lang="ru-RU" sz="1400" dirty="0">
                        <a:effectLst/>
                        <a:latin typeface="inherit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848" y="1575261"/>
            <a:ext cx="2502433" cy="805616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6622" y="4955639"/>
            <a:ext cx="1103703" cy="114765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619500" y="5132284"/>
            <a:ext cx="57628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Набор штифтовых </a:t>
            </a:r>
            <a:r>
              <a:rPr lang="ru-RU" dirty="0" smtClean="0"/>
              <a:t>ключей </a:t>
            </a:r>
            <a:r>
              <a:rPr lang="en-US" b="1" dirty="0" smtClean="0"/>
              <a:t>WIHA</a:t>
            </a:r>
            <a:endParaRPr lang="ru-RU" b="1" dirty="0"/>
          </a:p>
          <a:p>
            <a:r>
              <a:rPr lang="ru-RU" dirty="0" smtClean="0"/>
              <a:t>Из 9 –</a:t>
            </a:r>
            <a:r>
              <a:rPr lang="ru-RU" dirty="0" err="1" smtClean="0"/>
              <a:t>ти</a:t>
            </a:r>
            <a:r>
              <a:rPr lang="ru-RU" dirty="0" smtClean="0"/>
              <a:t> </a:t>
            </a:r>
            <a:r>
              <a:rPr lang="ru-RU" dirty="0" err="1" smtClean="0"/>
              <a:t>шт</a:t>
            </a:r>
            <a:r>
              <a:rPr lang="ru-RU" dirty="0" smtClean="0"/>
              <a:t>, </a:t>
            </a:r>
            <a:r>
              <a:rPr lang="ru-RU" dirty="0"/>
              <a:t>короткие, блестящее</a:t>
            </a:r>
          </a:p>
          <a:p>
            <a:r>
              <a:rPr lang="ru-RU" dirty="0" smtClean="0"/>
              <a:t>никелированные, </a:t>
            </a:r>
            <a:r>
              <a:rPr lang="ru-RU" dirty="0"/>
              <a:t>в </a:t>
            </a:r>
            <a:r>
              <a:rPr lang="ru-RU" dirty="0" smtClean="0"/>
              <a:t>подставке</a:t>
            </a:r>
          </a:p>
          <a:p>
            <a:r>
              <a:rPr lang="ru-RU" dirty="0" smtClean="0"/>
              <a:t>Артикул: 01182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113371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 noGrp="1"/>
          </p:cNvSpPr>
          <p:nvPr>
            <p:ph type="title"/>
          </p:nvPr>
        </p:nvSpPr>
        <p:spPr>
          <a:xfrm>
            <a:off x="838200" y="561702"/>
            <a:ext cx="10515600" cy="43665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800" b="1" dirty="0" smtClean="0">
                <a:solidFill>
                  <a:srgbClr val="00B0F0"/>
                </a:solidFill>
              </a:rPr>
              <a:t>Шестигранные ключи</a:t>
            </a:r>
            <a:endParaRPr lang="ru-RU" sz="2800" b="1" dirty="0">
              <a:solidFill>
                <a:srgbClr val="00B0F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626426" y="1508455"/>
            <a:ext cx="58652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WIHA </a:t>
            </a:r>
            <a:r>
              <a:rPr lang="ru-RU" b="1" dirty="0" err="1" smtClean="0"/>
              <a:t>Мультитул</a:t>
            </a:r>
            <a:r>
              <a:rPr lang="ru-RU" b="1" dirty="0" smtClean="0"/>
              <a:t> </a:t>
            </a:r>
            <a:r>
              <a:rPr lang="en-US" b="1" dirty="0" err="1" smtClean="0"/>
              <a:t>PocketStar</a:t>
            </a:r>
            <a:r>
              <a:rPr lang="en-US" b="1" dirty="0" smtClean="0"/>
              <a:t> </a:t>
            </a:r>
            <a:r>
              <a:rPr lang="en-US" dirty="0" smtClean="0"/>
              <a:t>– </a:t>
            </a:r>
            <a:r>
              <a:rPr lang="ru-RU" dirty="0" smtClean="0"/>
              <a:t>удобный карманный инструмент с различными видами вставок: 6-ти </a:t>
            </a:r>
            <a:r>
              <a:rPr lang="ru-RU" dirty="0" err="1" smtClean="0"/>
              <a:t>гранные</a:t>
            </a:r>
            <a:r>
              <a:rPr lang="ru-RU" dirty="0" smtClean="0"/>
              <a:t>, </a:t>
            </a:r>
            <a:r>
              <a:rPr lang="en-US" dirty="0" err="1" smtClean="0"/>
              <a:t>Torx</a:t>
            </a:r>
            <a:r>
              <a:rPr lang="en-US" dirty="0" smtClean="0"/>
              <a:t>,</a:t>
            </a:r>
            <a:r>
              <a:rPr lang="ru-RU" dirty="0" smtClean="0"/>
              <a:t> </a:t>
            </a:r>
            <a:r>
              <a:rPr lang="en-US" dirty="0" err="1" smtClean="0"/>
              <a:t>Torx</a:t>
            </a:r>
            <a:r>
              <a:rPr lang="en-US" dirty="0" smtClean="0"/>
              <a:t> Magic Spring,  </a:t>
            </a:r>
            <a:r>
              <a:rPr lang="ru-RU" dirty="0" smtClean="0"/>
              <a:t>плоские, крестовые и прочие.</a:t>
            </a:r>
          </a:p>
          <a:p>
            <a:r>
              <a:rPr lang="ru-RU" dirty="0" smtClean="0"/>
              <a:t>Артикул: 23047</a:t>
            </a:r>
            <a:endParaRPr lang="ru-RU" dirty="0"/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6849" y="1294568"/>
            <a:ext cx="1358837" cy="1691215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0434" y="4151419"/>
            <a:ext cx="1374185" cy="1041151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3612334" y="4016459"/>
            <a:ext cx="77414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Отвёртка с Т-образной рукояткой, представлена в линейке в различных типоразмерах: </a:t>
            </a:r>
            <a:r>
              <a:rPr lang="en-US" dirty="0" smtClean="0"/>
              <a:t>6-</a:t>
            </a:r>
            <a:r>
              <a:rPr lang="ru-RU" dirty="0" err="1" smtClean="0"/>
              <a:t>ти</a:t>
            </a:r>
            <a:r>
              <a:rPr lang="ru-RU" dirty="0" smtClean="0"/>
              <a:t> </a:t>
            </a:r>
            <a:r>
              <a:rPr lang="ru-RU" dirty="0" err="1" smtClean="0"/>
              <a:t>граник</a:t>
            </a:r>
            <a:r>
              <a:rPr lang="ru-RU" dirty="0" smtClean="0"/>
              <a:t> с </a:t>
            </a:r>
            <a:r>
              <a:rPr lang="en-US" dirty="0" smtClean="0"/>
              <a:t>Magic Ring, </a:t>
            </a:r>
            <a:r>
              <a:rPr lang="en-US" dirty="0" err="1" smtClean="0"/>
              <a:t>Torx</a:t>
            </a:r>
            <a:r>
              <a:rPr lang="en-US" dirty="0" smtClean="0"/>
              <a:t>, </a:t>
            </a:r>
            <a:r>
              <a:rPr lang="en-US" dirty="0" err="1" smtClean="0"/>
              <a:t>Torx</a:t>
            </a:r>
            <a:r>
              <a:rPr lang="en-US" dirty="0" smtClean="0"/>
              <a:t> </a:t>
            </a:r>
            <a:r>
              <a:rPr lang="en-US" dirty="0" err="1" smtClean="0"/>
              <a:t>MagicSpring</a:t>
            </a:r>
            <a:r>
              <a:rPr lang="en-US" dirty="0" smtClean="0"/>
              <a:t>, </a:t>
            </a:r>
            <a:r>
              <a:rPr lang="en-US" dirty="0" err="1" smtClean="0"/>
              <a:t>Torx</a:t>
            </a:r>
            <a:r>
              <a:rPr lang="en-US" dirty="0" smtClean="0"/>
              <a:t> Plus, </a:t>
            </a:r>
            <a:r>
              <a:rPr lang="ru-RU" dirty="0" smtClean="0"/>
              <a:t>с торцевой головкой.</a:t>
            </a:r>
          </a:p>
          <a:p>
            <a:r>
              <a:rPr lang="ru-RU" dirty="0" smtClean="0"/>
              <a:t>Артикул:27928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119610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4681" y="1242633"/>
            <a:ext cx="1881188" cy="1899219"/>
          </a:xfrm>
          <a:prstGeom prst="rect">
            <a:avLst/>
          </a:prstGeom>
        </p:spPr>
      </p:pic>
      <p:sp>
        <p:nvSpPr>
          <p:cNvPr id="5" name="Заголовок 1"/>
          <p:cNvSpPr txBox="1">
            <a:spLocks/>
          </p:cNvSpPr>
          <p:nvPr/>
        </p:nvSpPr>
        <p:spPr>
          <a:xfrm>
            <a:off x="994020" y="505357"/>
            <a:ext cx="9144000" cy="4206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000" b="1" dirty="0" smtClean="0">
                <a:solidFill>
                  <a:srgbClr val="00B0F0"/>
                </a:solidFill>
              </a:rPr>
              <a:t>Биты</a:t>
            </a:r>
            <a:endParaRPr lang="ru-RU" sz="2000" b="1" dirty="0">
              <a:solidFill>
                <a:srgbClr val="00B0F0"/>
              </a:solidFill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3070512" y="715700"/>
            <a:ext cx="8296275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b="1" i="0" dirty="0" err="1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Биты,Wiha</a:t>
            </a:r>
            <a:r>
              <a:rPr lang="ru-RU" sz="1400" b="1" i="0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ru-RU" sz="1400" dirty="0"/>
              <a:t>Шлиц, </a:t>
            </a:r>
            <a:r>
              <a:rPr lang="en-US" sz="1400" dirty="0"/>
              <a:t>Phillips, </a:t>
            </a:r>
            <a:r>
              <a:rPr lang="en-US" sz="1400" dirty="0" err="1"/>
              <a:t>Pozidriv</a:t>
            </a:r>
            <a:r>
              <a:rPr lang="en-US" sz="1400" dirty="0"/>
              <a:t>, 13-</a:t>
            </a:r>
            <a:r>
              <a:rPr lang="ru-RU" sz="1400" dirty="0" err="1"/>
              <a:t>предм</a:t>
            </a:r>
            <a:r>
              <a:rPr lang="ru-RU" sz="1400" dirty="0"/>
              <a:t>., 1/4",</a:t>
            </a:r>
            <a:r>
              <a:rPr lang="ru-RU" sz="1400" b="0" i="0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- используются как вручную с </a:t>
            </a:r>
            <a:r>
              <a:rPr lang="ru-RU" sz="1400" b="0" i="0" dirty="0" err="1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битодержателями</a:t>
            </a:r>
            <a:r>
              <a:rPr lang="ru-RU" sz="1400" b="0" i="0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или рукоятками, так и при работе с </a:t>
            </a:r>
            <a:r>
              <a:rPr lang="ru-RU" sz="1400" b="0" i="0" dirty="0" err="1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шуруповертами</a:t>
            </a:r>
            <a:r>
              <a:rPr lang="ru-RU" sz="1400" b="0" i="0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/ винтовертами.</a:t>
            </a:r>
          </a:p>
          <a:p>
            <a:endParaRPr lang="ru-RU" sz="14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fontAlgn="t"/>
            <a:r>
              <a:rPr lang="ru-RU" sz="1400" b="1" dirty="0" err="1"/>
              <a:t>Wiha</a:t>
            </a:r>
            <a:r>
              <a:rPr lang="ru-RU" sz="1400" b="1" dirty="0"/>
              <a:t> </a:t>
            </a:r>
            <a:r>
              <a:rPr lang="ru-RU" sz="1400" b="1" dirty="0" err="1"/>
              <a:t>MaxxTor</a:t>
            </a:r>
            <a:r>
              <a:rPr lang="ru-RU" sz="1400" dirty="0"/>
              <a:t> - биты с увеличенным сроком службы и максимальной зоной скручивания. Допустимо использование под углом.</a:t>
            </a:r>
          </a:p>
          <a:p>
            <a:pPr fontAlgn="t"/>
            <a:r>
              <a:rPr lang="ru-RU" sz="1400" b="1" dirty="0" err="1"/>
              <a:t>Wiha</a:t>
            </a:r>
            <a:r>
              <a:rPr lang="ru-RU" sz="1400" b="1" dirty="0"/>
              <a:t> </a:t>
            </a:r>
            <a:r>
              <a:rPr lang="ru-RU" sz="1400" b="1" dirty="0" err="1"/>
              <a:t>DuraBit</a:t>
            </a:r>
            <a:r>
              <a:rPr lang="ru-RU" sz="1400" dirty="0"/>
              <a:t> - биты со стойким покрытием карбидом вольфрама, более прочные, чем </a:t>
            </a:r>
            <a:r>
              <a:rPr lang="ru-RU" sz="1400" dirty="0" smtClean="0"/>
              <a:t>алмазные</a:t>
            </a:r>
            <a:r>
              <a:rPr lang="ru-RU" sz="1400" dirty="0"/>
              <a:t>. </a:t>
            </a:r>
            <a:endParaRPr lang="ru-RU" sz="1400" dirty="0" smtClean="0"/>
          </a:p>
          <a:p>
            <a:pPr fontAlgn="t"/>
            <a:r>
              <a:rPr lang="ru-RU" sz="1400" b="1" dirty="0" err="1" smtClean="0"/>
              <a:t>Wiha</a:t>
            </a:r>
            <a:r>
              <a:rPr lang="ru-RU" sz="1400" b="1" dirty="0" smtClean="0"/>
              <a:t> </a:t>
            </a:r>
            <a:r>
              <a:rPr lang="ru-RU" sz="1400" b="1" dirty="0" err="1"/>
              <a:t>Torsion</a:t>
            </a:r>
            <a:r>
              <a:rPr lang="ru-RU" sz="1400" dirty="0"/>
              <a:t> - биты с запатентованной зоной кручения для износостойкости.</a:t>
            </a:r>
          </a:p>
          <a:p>
            <a:pPr fontAlgn="t"/>
            <a:r>
              <a:rPr lang="ru-RU" sz="1400" b="1" dirty="0" err="1"/>
              <a:t>Wiha</a:t>
            </a:r>
            <a:r>
              <a:rPr lang="ru-RU" sz="1400" b="1" dirty="0"/>
              <a:t> </a:t>
            </a:r>
            <a:r>
              <a:rPr lang="ru-RU" sz="1400" b="1" dirty="0" err="1"/>
              <a:t>Inkra</a:t>
            </a:r>
            <a:r>
              <a:rPr lang="ru-RU" sz="1400" dirty="0"/>
              <a:t> - биты для закручивания под углом при сухих работах.</a:t>
            </a:r>
          </a:p>
          <a:p>
            <a:pPr fontAlgn="t"/>
            <a:r>
              <a:rPr lang="ru-RU" sz="1400" b="1" dirty="0" err="1"/>
              <a:t>Wiha</a:t>
            </a:r>
            <a:r>
              <a:rPr lang="ru-RU" sz="1400" b="1" dirty="0"/>
              <a:t> </a:t>
            </a:r>
            <a:r>
              <a:rPr lang="ru-RU" sz="1400" b="1" dirty="0" err="1"/>
              <a:t>Standard</a:t>
            </a:r>
            <a:r>
              <a:rPr lang="ru-RU" sz="1400" dirty="0"/>
              <a:t> - универсальные биты для домашних, ремесленных или промышленных нужд.</a:t>
            </a:r>
          </a:p>
          <a:p>
            <a:pPr fontAlgn="t"/>
            <a:r>
              <a:rPr lang="ru-RU" sz="1400" b="1" dirty="0" err="1"/>
              <a:t>Wiha</a:t>
            </a:r>
            <a:r>
              <a:rPr lang="ru-RU" sz="1400" b="1" dirty="0"/>
              <a:t> </a:t>
            </a:r>
            <a:r>
              <a:rPr lang="ru-RU" sz="1400" b="1" dirty="0" err="1"/>
              <a:t>Professional</a:t>
            </a:r>
            <a:r>
              <a:rPr lang="ru-RU" sz="1400" dirty="0"/>
              <a:t> - мощные биты для профессионалов с оптимальной термической обработкой профиля. Широкий спектр ассортимента, включая </a:t>
            </a:r>
            <a:r>
              <a:rPr lang="ru-RU" sz="1400" b="1" dirty="0"/>
              <a:t>TORX PLUS</a:t>
            </a:r>
            <a:r>
              <a:rPr lang="ru-RU" sz="1400" dirty="0" smtClean="0"/>
              <a:t>.</a:t>
            </a:r>
          </a:p>
          <a:p>
            <a:pPr fontAlgn="t"/>
            <a:r>
              <a:rPr lang="ru-RU" sz="1400" b="1" dirty="0" err="1" smtClean="0"/>
              <a:t>Wiha</a:t>
            </a:r>
            <a:r>
              <a:rPr lang="ru-RU" sz="1400" b="1" dirty="0" smtClean="0"/>
              <a:t> </a:t>
            </a:r>
            <a:r>
              <a:rPr lang="ru-RU" sz="1400" b="1" dirty="0" err="1"/>
              <a:t>Industrial</a:t>
            </a:r>
            <a:r>
              <a:rPr lang="ru-RU" sz="1400" dirty="0"/>
              <a:t> - биты полумесяц/HIOS для высокотехнологичного использования.</a:t>
            </a:r>
          </a:p>
          <a:p>
            <a:pPr fontAlgn="t"/>
            <a:r>
              <a:rPr lang="ru-RU" sz="1400" b="1" dirty="0"/>
              <a:t>Резьбовые биты </a:t>
            </a:r>
            <a:r>
              <a:rPr lang="ru-RU" sz="1400" b="1" dirty="0" err="1"/>
              <a:t>Wiha</a:t>
            </a:r>
            <a:r>
              <a:rPr lang="ru-RU" sz="1400" dirty="0"/>
              <a:t> - для оптимального применения в </a:t>
            </a:r>
            <a:r>
              <a:rPr lang="ru-RU" sz="1400" dirty="0" err="1"/>
              <a:t>шуруповертах</a:t>
            </a:r>
            <a:r>
              <a:rPr lang="ru-RU" sz="1400" dirty="0"/>
              <a:t>.</a:t>
            </a:r>
          </a:p>
          <a:p>
            <a:pPr fontAlgn="t"/>
            <a:r>
              <a:rPr lang="ru-RU" sz="1400" b="1" dirty="0" err="1"/>
              <a:t>Wiha</a:t>
            </a:r>
            <a:r>
              <a:rPr lang="ru-RU" sz="1400" b="1" dirty="0"/>
              <a:t> </a:t>
            </a:r>
            <a:r>
              <a:rPr lang="ru-RU" sz="1400" b="1" dirty="0" err="1"/>
              <a:t>CentroFix</a:t>
            </a:r>
            <a:r>
              <a:rPr lang="ru-RU" sz="1400" dirty="0"/>
              <a:t> и </a:t>
            </a:r>
            <a:r>
              <a:rPr lang="ru-RU" sz="1400" b="1" dirty="0"/>
              <a:t>сверло-биты</a:t>
            </a:r>
            <a:r>
              <a:rPr lang="ru-RU" sz="1400" dirty="0"/>
              <a:t> - для сверления, </a:t>
            </a:r>
            <a:r>
              <a:rPr lang="ru-RU" sz="1400" dirty="0" err="1"/>
              <a:t>зенкования</a:t>
            </a:r>
            <a:r>
              <a:rPr lang="ru-RU" sz="1400" dirty="0"/>
              <a:t>, завинчивания.</a:t>
            </a:r>
          </a:p>
          <a:p>
            <a:pPr fontAlgn="t"/>
            <a:r>
              <a:rPr lang="ru-RU" sz="1400" b="1" dirty="0" err="1"/>
              <a:t>Wiha</a:t>
            </a:r>
            <a:r>
              <a:rPr lang="ru-RU" sz="1400" b="1" dirty="0"/>
              <a:t> </a:t>
            </a:r>
            <a:r>
              <a:rPr lang="ru-RU" sz="1400" b="1" dirty="0" err="1"/>
              <a:t>slimBit</a:t>
            </a:r>
            <a:r>
              <a:rPr lang="ru-RU" sz="1400" b="1" dirty="0"/>
              <a:t> </a:t>
            </a:r>
            <a:r>
              <a:rPr lang="ru-RU" sz="1400" dirty="0"/>
              <a:t>- биты с тонкой формой и интегрированной защитной изоляцией.</a:t>
            </a:r>
          </a:p>
          <a:p>
            <a:pPr fontAlgn="t"/>
            <a:r>
              <a:rPr lang="ru-RU" sz="1400" b="1" dirty="0" err="1"/>
              <a:t>Битодержатели</a:t>
            </a:r>
            <a:r>
              <a:rPr lang="ru-RU" sz="1400" b="1" dirty="0"/>
              <a:t> </a:t>
            </a:r>
            <a:r>
              <a:rPr lang="ru-RU" sz="1400" b="1" dirty="0" err="1"/>
              <a:t>Wiha</a:t>
            </a:r>
            <a:r>
              <a:rPr lang="ru-RU" sz="1400" dirty="0"/>
              <a:t> - для быстрой замены биты без инструмента. Магазинные держатели бит компактно размещают биты в рукоятке</a:t>
            </a:r>
            <a:r>
              <a:rPr lang="ru-RU" sz="1400" dirty="0" smtClean="0"/>
              <a:t>.</a:t>
            </a:r>
          </a:p>
          <a:p>
            <a:pPr fontAlgn="t"/>
            <a:r>
              <a:rPr lang="ru-RU" sz="1400" dirty="0" smtClean="0"/>
              <a:t>Артикул: 39050</a:t>
            </a:r>
            <a:endParaRPr lang="ru-RU" sz="1400" dirty="0"/>
          </a:p>
          <a:p>
            <a:endParaRPr lang="ru-RU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059996" y="4142808"/>
            <a:ext cx="1688665" cy="43810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070512" y="5206194"/>
            <a:ext cx="81204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Держатель бит </a:t>
            </a:r>
            <a:r>
              <a:rPr lang="ru-RU" b="1" dirty="0" err="1"/>
              <a:t>CentroFix</a:t>
            </a:r>
            <a:r>
              <a:rPr lang="ru-RU" b="1" dirty="0"/>
              <a:t> </a:t>
            </a:r>
            <a:r>
              <a:rPr lang="ru-RU" b="1" dirty="0" err="1"/>
              <a:t>Super</a:t>
            </a:r>
            <a:r>
              <a:rPr lang="ru-RU" b="1" dirty="0"/>
              <a:t> </a:t>
            </a:r>
            <a:r>
              <a:rPr lang="ru-RU" b="1" dirty="0" err="1"/>
              <a:t>Slim</a:t>
            </a:r>
            <a:r>
              <a:rPr lang="ru-RU" b="1" dirty="0"/>
              <a:t> </a:t>
            </a:r>
            <a:r>
              <a:rPr lang="ru-RU" dirty="0"/>
              <a:t>с механической</a:t>
            </a:r>
          </a:p>
          <a:p>
            <a:r>
              <a:rPr lang="ru-RU" dirty="0" smtClean="0"/>
              <a:t>Блокировкой бит с размерностью ¼ </a:t>
            </a:r>
            <a:r>
              <a:rPr lang="en-US" dirty="0" smtClean="0"/>
              <a:t>“</a:t>
            </a:r>
            <a:endParaRPr lang="ru-RU" dirty="0" smtClean="0"/>
          </a:p>
          <a:p>
            <a:r>
              <a:rPr lang="ru-RU" dirty="0" smtClean="0"/>
              <a:t>Артикул: 139134</a:t>
            </a:r>
            <a:endParaRPr lang="ru-RU" dirty="0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682" y="3458441"/>
            <a:ext cx="828675" cy="316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804978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9901</TotalTime>
  <Words>693</Words>
  <Application>Microsoft Office PowerPoint</Application>
  <PresentationFormat>Широкоэкранный</PresentationFormat>
  <Paragraphs>185</Paragraphs>
  <Slides>20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20</vt:i4>
      </vt:variant>
    </vt:vector>
  </HeadingPairs>
  <TitlesOfParts>
    <vt:vector size="29" baseType="lpstr">
      <vt:lpstr>Arial</vt:lpstr>
      <vt:lpstr>Calibri</vt:lpstr>
      <vt:lpstr>Calibri Light</vt:lpstr>
      <vt:lpstr>HelveticaNeueLTPro-Bd</vt:lpstr>
      <vt:lpstr>HelveticaNeueLTPro-Lt</vt:lpstr>
      <vt:lpstr>inherit</vt:lpstr>
      <vt:lpstr>PTSans</vt:lpstr>
      <vt:lpstr>PTSansBold</vt:lpstr>
      <vt:lpstr>Тема Office</vt:lpstr>
      <vt:lpstr>Отвёртки</vt:lpstr>
      <vt:lpstr>Отвёртки</vt:lpstr>
      <vt:lpstr>Отвёртки</vt:lpstr>
      <vt:lpstr>Отвёртки</vt:lpstr>
      <vt:lpstr>Пробники напряжения</vt:lpstr>
      <vt:lpstr>Система комбинированных жал</vt:lpstr>
      <vt:lpstr>Презентация PowerPoint</vt:lpstr>
      <vt:lpstr>Шестигранные ключи</vt:lpstr>
      <vt:lpstr>Презентация PowerPoint</vt:lpstr>
      <vt:lpstr>Биты</vt:lpstr>
      <vt:lpstr>Сверло-биты</vt:lpstr>
      <vt:lpstr>Презентация PowerPoint</vt:lpstr>
      <vt:lpstr>Презентация PowerPoint</vt:lpstr>
      <vt:lpstr>Презентация PowerPoint</vt:lpstr>
      <vt:lpstr>Складные метры</vt:lpstr>
      <vt:lpstr>Уровни</vt:lpstr>
      <vt:lpstr>Пинцеты</vt:lpstr>
      <vt:lpstr>Презентация PowerPoint</vt:lpstr>
      <vt:lpstr>Презентация PowerPoint</vt:lpstr>
      <vt:lpstr>Презентация PowerPoint</vt:lpstr>
    </vt:vector>
  </TitlesOfParts>
  <Company>Atlas Copco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Vyacheslav Reshetin</dc:creator>
  <cp:lastModifiedBy>Vyacheslav Reshetin</cp:lastModifiedBy>
  <cp:revision>162</cp:revision>
  <dcterms:created xsi:type="dcterms:W3CDTF">2018-03-17T17:27:53Z</dcterms:created>
  <dcterms:modified xsi:type="dcterms:W3CDTF">2018-03-26T19:08:19Z</dcterms:modified>
</cp:coreProperties>
</file>